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368" r:id="rId2"/>
    <p:sldId id="369" r:id="rId3"/>
    <p:sldId id="257" r:id="rId4"/>
    <p:sldId id="370" r:id="rId5"/>
    <p:sldId id="381" r:id="rId6"/>
    <p:sldId id="382" r:id="rId7"/>
    <p:sldId id="371" r:id="rId8"/>
    <p:sldId id="378" r:id="rId9"/>
    <p:sldId id="383" r:id="rId10"/>
    <p:sldId id="379" r:id="rId11"/>
    <p:sldId id="384" r:id="rId12"/>
    <p:sldId id="380" r:id="rId13"/>
    <p:sldId id="385" r:id="rId14"/>
    <p:sldId id="374" r:id="rId15"/>
    <p:sldId id="372" r:id="rId16"/>
    <p:sldId id="377" r:id="rId17"/>
    <p:sldId id="3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dlock,Adelaida" initials="M" lastIdx="12" clrIdx="0">
    <p:extLst>
      <p:ext uri="{19B8F6BF-5375-455C-9EA6-DF929625EA0E}">
        <p15:presenceInfo xmlns:p15="http://schemas.microsoft.com/office/powerpoint/2012/main" userId="Medlock,Adelaida" providerId="None"/>
      </p:ext>
    </p:extLst>
  </p:cmAuthor>
  <p:cmAuthor id="2" name="Medlock,Adelaida" initials="M [2]" lastIdx="6" clrIdx="1">
    <p:extLst>
      <p:ext uri="{19B8F6BF-5375-455C-9EA6-DF929625EA0E}">
        <p15:presenceInfo xmlns:p15="http://schemas.microsoft.com/office/powerpoint/2012/main" userId="S::aalban@drexel.edu::e181df35-e1d1-43cd-89fc-1b57d455f9e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3" autoAdjust="0"/>
    <p:restoredTop sz="44102" autoAdjust="0"/>
  </p:normalViewPr>
  <p:slideViewPr>
    <p:cSldViewPr snapToGrid="0">
      <p:cViewPr varScale="1">
        <p:scale>
          <a:sx n="54" d="100"/>
          <a:sy n="54" d="100"/>
        </p:scale>
        <p:origin x="160" y="40"/>
      </p:cViewPr>
      <p:guideLst/>
    </p:cSldViewPr>
  </p:slid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DBE75-8B9B-49FE-8B76-092B070B39DE}"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4527E-1600-4A3E-B150-68F0AF2DBACE}" type="slidenum">
              <a:rPr lang="en-US" smtClean="0"/>
              <a:t>‹#›</a:t>
            </a:fld>
            <a:endParaRPr lang="en-US"/>
          </a:p>
        </p:txBody>
      </p:sp>
    </p:spTree>
    <p:extLst>
      <p:ext uri="{BB962C8B-B14F-4D97-AF65-F5344CB8AC3E}">
        <p14:creationId xmlns:p14="http://schemas.microsoft.com/office/powerpoint/2010/main" val="3966883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swan2swan.tumblr.com/post/116671435167/ahsoka-tano-the-bringer-of-life/amp"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Submit UML diagram as answers to the questions in this quiz in the form of a JPG, PNG or PDF file.  Please name each file </a:t>
            </a:r>
            <a:r>
              <a:rPr lang="en-US" dirty="0" err="1">
                <a:effectLst>
                  <a:outerShdw blurRad="38100" dist="38100" dir="2700000" algn="tl">
                    <a:srgbClr val="000000">
                      <a:alpha val="43137"/>
                    </a:srgbClr>
                  </a:outerShdw>
                </a:effectLst>
                <a:ea typeface="Tahoma" panose="020B0604030504040204" pitchFamily="34" charset="0"/>
                <a:cs typeface="Tahoma" panose="020B0604030504040204" pitchFamily="34" charset="0"/>
              </a:rPr>
              <a:t>LastNameFirstNameQuestion</a:t>
            </a: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 and include a file extension. This is how you’ll submit them for the actual exams and it will help us grade.</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You are not expected to run the code provided for these questions. The code does not need to be run in order to answer the questions, they have been provided as a reference to give you the best understanding of questions' context.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The code has been written without following many of the recommendations of this course. Your assignment is to take a look at the code provided, see how it has been designed, then refactor the design and provide a UML diagram showing your new, refactored design. You are not expected to submit code in your solution, you are only expected to submit the answer as a UML class diagram. Your UML must show all classes, methods, parameters, return values, attributes, data types, and scope for elements needed in your solution.  </a:t>
            </a:r>
          </a:p>
        </p:txBody>
      </p:sp>
      <p:sp>
        <p:nvSpPr>
          <p:cNvPr id="4" name="Slide Number Placeholder 3"/>
          <p:cNvSpPr>
            <a:spLocks noGrp="1"/>
          </p:cNvSpPr>
          <p:nvPr>
            <p:ph type="sldNum" sz="quarter" idx="5"/>
          </p:nvPr>
        </p:nvSpPr>
        <p:spPr/>
        <p:txBody>
          <a:bodyPr/>
          <a:lstStyle/>
          <a:p>
            <a:fld id="{F084527E-1600-4A3E-B150-68F0AF2DBACE}" type="slidenum">
              <a:rPr lang="en-US" smtClean="0"/>
              <a:t>1</a:t>
            </a:fld>
            <a:endParaRPr lang="en-US"/>
          </a:p>
        </p:txBody>
      </p:sp>
    </p:spTree>
    <p:extLst>
      <p:ext uri="{BB962C8B-B14F-4D97-AF65-F5344CB8AC3E}">
        <p14:creationId xmlns:p14="http://schemas.microsoft.com/office/powerpoint/2010/main" val="328567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The façade design pattern can be utilized in the solution. Although, it is not a significant contributor to improving the code.</a:t>
            </a:r>
            <a:endParaRPr lang="en-US" sz="1200" b="0" i="0" dirty="0">
              <a:effectLst/>
            </a:endParaRPr>
          </a:p>
          <a:p>
            <a:pPr algn="l" rtl="0" fontAlgn="base"/>
            <a:endParaRPr lang="en-US" dirty="0">
              <a:hlinkClick r:id="rId3"/>
            </a:endParaRPr>
          </a:p>
          <a:p>
            <a:pPr algn="l" rtl="0" fontAlgn="base"/>
            <a:r>
              <a:rPr lang="en-US" dirty="0">
                <a:hlinkClick r:id="rId3"/>
              </a:rPr>
              <a:t>https://www.google.com/url?sa=i&amp;url=https%3A%2F%2Fwww.inverse.com%2Fentertainment%2Fclone-wars-finale-palpatine-ahsoka&amp;psig=AOvVaw2bYA-I7cwCZwHG4n1NLuIQ&amp;ust=1593819824918000&amp;source=images&amp;cd=vfe&amp;ved=0CAIQjRxqFwoTCIC7rN7fr-oCFQAAAAAdAAAAABAO</a:t>
            </a:r>
          </a:p>
          <a:p>
            <a:pPr algn="l" rtl="0" fontAlgn="base"/>
            <a:endParaRPr lang="en-US" dirty="0">
              <a:hlinkClick r:id="rId3"/>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10</a:t>
            </a:fld>
            <a:endParaRPr lang="en-US" altLang="en-US"/>
          </a:p>
        </p:txBody>
      </p:sp>
    </p:spTree>
    <p:extLst>
      <p:ext uri="{BB962C8B-B14F-4D97-AF65-F5344CB8AC3E}">
        <p14:creationId xmlns:p14="http://schemas.microsoft.com/office/powerpoint/2010/main" val="36524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In reality, we’ve changed nothing other than the name of two classes.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We’ve renamed </a:t>
            </a:r>
            <a:r>
              <a:rPr lang="en-US" sz="1200" b="0" i="0" dirty="0" err="1">
                <a:effectLst/>
              </a:rPr>
              <a:t>PDFOutput</a:t>
            </a:r>
            <a:r>
              <a:rPr lang="en-US" sz="1200" b="0" i="0" dirty="0">
                <a:effectLst/>
              </a:rPr>
              <a:t> to </a:t>
            </a:r>
            <a:r>
              <a:rPr lang="en-US" sz="1200" b="0" i="0" dirty="0" err="1">
                <a:effectLst/>
              </a:rPr>
              <a:t>PDFOutputFacade</a:t>
            </a:r>
            <a:r>
              <a:rPr lang="en-US" sz="1200" b="0" i="0" dirty="0">
                <a:effectLst/>
              </a:rPr>
              <a:t> and </a:t>
            </a:r>
            <a:r>
              <a:rPr lang="en-US" sz="1200" b="0" i="0" dirty="0" err="1">
                <a:effectLst/>
              </a:rPr>
              <a:t>AudioOutput</a:t>
            </a:r>
            <a:r>
              <a:rPr lang="en-US" sz="1200" b="0" i="0" dirty="0">
                <a:effectLst/>
              </a:rPr>
              <a:t> to </a:t>
            </a:r>
            <a:r>
              <a:rPr lang="en-US" sz="1200" b="0" i="0" dirty="0" err="1">
                <a:effectLst/>
              </a:rPr>
              <a:t>AudioOutputFacade</a:t>
            </a:r>
            <a:r>
              <a:rPr lang="en-US" sz="1200" b="0" i="0" dirty="0">
                <a:effectLst/>
              </a:rPr>
              <a: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Basically, we are simply acknowledging that the </a:t>
            </a:r>
            <a:r>
              <a:rPr lang="en-US" sz="1200" b="0" i="0" dirty="0" err="1">
                <a:effectLst/>
              </a:rPr>
              <a:t>PDFOutput</a:t>
            </a:r>
            <a:r>
              <a:rPr lang="en-US" sz="1200" b="0" i="0" dirty="0">
                <a:effectLst/>
              </a:rPr>
              <a:t> class was encapsulating the subsystem which is contained in the </a:t>
            </a:r>
            <a:r>
              <a:rPr lang="en-US" sz="1200" b="0" i="0" dirty="0" err="1">
                <a:effectLst/>
              </a:rPr>
              <a:t>ITextPDFManager</a:t>
            </a:r>
            <a:r>
              <a:rPr lang="en-US" sz="1200" b="0" i="0" dirty="0">
                <a:effectLst/>
              </a:rPr>
              <a:t> class and the </a:t>
            </a:r>
            <a:r>
              <a:rPr lang="en-US" sz="1200" b="0" i="0" dirty="0" err="1">
                <a:effectLst/>
              </a:rPr>
              <a:t>AudioOutput</a:t>
            </a:r>
            <a:r>
              <a:rPr lang="en-US" sz="1200" b="0" i="0" dirty="0">
                <a:effectLst/>
              </a:rPr>
              <a:t> class was encapsulating the subsystem of the </a:t>
            </a:r>
            <a:r>
              <a:rPr lang="en-US" sz="1200" b="0" i="0" dirty="0" err="1">
                <a:effectLst/>
              </a:rPr>
              <a:t>VoiceManager</a:t>
            </a:r>
            <a:r>
              <a:rPr lang="en-US" sz="1200" b="0" i="0" dirty="0">
                <a:effectLst/>
              </a:rPr>
              <a:t> and Voice classes.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And while this is a slight improvement there are better choices to be made.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Press the Return to the Choices Screen button and try again.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11</a:t>
            </a:fld>
            <a:endParaRPr lang="en-US" altLang="en-US"/>
          </a:p>
        </p:txBody>
      </p:sp>
    </p:spTree>
    <p:extLst>
      <p:ext uri="{BB962C8B-B14F-4D97-AF65-F5344CB8AC3E}">
        <p14:creationId xmlns:p14="http://schemas.microsoft.com/office/powerpoint/2010/main" val="3143485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dirty="0"/>
              <a:t>The adapter design pattern can be used to improve this solution.</a:t>
            </a:r>
            <a:endParaRPr lang="en-US" sz="1200" b="0" i="0" dirty="0">
              <a:effectLst/>
            </a:endParaRPr>
          </a:p>
          <a:p>
            <a:pPr algn="l" rtl="0" fontAlgn="base"/>
            <a:endParaRPr lang="en-US" sz="1200" b="0" i="0" dirty="0">
              <a:effectLst/>
            </a:endParaRPr>
          </a:p>
          <a:p>
            <a:pPr algn="l" rtl="0" fontAlgn="base"/>
            <a:endParaRPr lang="en-US" sz="1200" b="0" i="0" dirty="0">
              <a:effectLst/>
            </a:endParaRPr>
          </a:p>
          <a:p>
            <a:pPr algn="l" rtl="0" fontAlgn="base"/>
            <a:r>
              <a:rPr lang="en-US" dirty="0">
                <a:hlinkClick r:id="rId3"/>
              </a:rPr>
              <a:t>https://i.ytimg.com/vi/xzGYoxukzHA/maxresdefault.jpg</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12</a:t>
            </a:fld>
            <a:endParaRPr lang="en-US" altLang="en-US"/>
          </a:p>
        </p:txBody>
      </p:sp>
    </p:spTree>
    <p:extLst>
      <p:ext uri="{BB962C8B-B14F-4D97-AF65-F5344CB8AC3E}">
        <p14:creationId xmlns:p14="http://schemas.microsoft.com/office/powerpoint/2010/main" val="2473529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If you’ve looked at the solution using Façade, then you are already familiar with what we are going to say.</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Again, we change nothing other than the name of two classes.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We’ve renamed </a:t>
            </a:r>
            <a:r>
              <a:rPr lang="en-US" sz="1200" b="0" i="0" dirty="0" err="1">
                <a:effectLst/>
              </a:rPr>
              <a:t>PDFOutput</a:t>
            </a:r>
            <a:r>
              <a:rPr lang="en-US" sz="1200" b="0" i="0" dirty="0">
                <a:effectLst/>
              </a:rPr>
              <a:t> to </a:t>
            </a:r>
            <a:r>
              <a:rPr lang="en-US" sz="1200" b="0" i="0" dirty="0" err="1">
                <a:effectLst/>
              </a:rPr>
              <a:t>PDFOutputAdapter</a:t>
            </a:r>
            <a:r>
              <a:rPr lang="en-US" sz="1200" b="0" i="0" dirty="0">
                <a:effectLst/>
              </a:rPr>
              <a:t> and </a:t>
            </a:r>
            <a:r>
              <a:rPr lang="en-US" sz="1200" b="0" i="0" dirty="0" err="1">
                <a:effectLst/>
              </a:rPr>
              <a:t>AudioOutput</a:t>
            </a:r>
            <a:r>
              <a:rPr lang="en-US" sz="1200" b="0" i="0" dirty="0">
                <a:effectLst/>
              </a:rPr>
              <a:t> to </a:t>
            </a:r>
            <a:r>
              <a:rPr lang="en-US" sz="1200" b="0" i="0" dirty="0" err="1">
                <a:effectLst/>
              </a:rPr>
              <a:t>AudioOutputAdapter</a:t>
            </a:r>
            <a:r>
              <a:rPr lang="en-US" sz="1200" b="0" i="0" dirty="0">
                <a:effectLst/>
              </a:rPr>
              <a: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Basically, we are simply acknowledging that the </a:t>
            </a:r>
            <a:r>
              <a:rPr lang="en-US" sz="1200" b="0" i="0" dirty="0" err="1">
                <a:effectLst/>
              </a:rPr>
              <a:t>PDFOutput</a:t>
            </a:r>
            <a:r>
              <a:rPr lang="en-US" sz="1200" b="0" i="0" dirty="0">
                <a:effectLst/>
              </a:rPr>
              <a:t> class was encapsulating the subsystem which is contained in the </a:t>
            </a:r>
            <a:r>
              <a:rPr lang="en-US" sz="1200" b="0" i="0" dirty="0" err="1">
                <a:effectLst/>
              </a:rPr>
              <a:t>ITextPDFManager</a:t>
            </a:r>
            <a:r>
              <a:rPr lang="en-US" sz="1200" b="0" i="0" dirty="0">
                <a:effectLst/>
              </a:rPr>
              <a:t> class and the </a:t>
            </a:r>
            <a:r>
              <a:rPr lang="en-US" sz="1200" b="0" i="0" dirty="0" err="1">
                <a:effectLst/>
              </a:rPr>
              <a:t>AudioOutput</a:t>
            </a:r>
            <a:r>
              <a:rPr lang="en-US" sz="1200" b="0" i="0" dirty="0">
                <a:effectLst/>
              </a:rPr>
              <a:t> class was encapsulating the subsystem of the </a:t>
            </a:r>
            <a:r>
              <a:rPr lang="en-US" sz="1200" b="0" i="0" dirty="0" err="1">
                <a:effectLst/>
              </a:rPr>
              <a:t>VoiceManager</a:t>
            </a:r>
            <a:r>
              <a:rPr lang="en-US" sz="1200" b="0" i="0" dirty="0">
                <a:effectLst/>
              </a:rPr>
              <a:t> and Voice classes.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By calling the pattern an adapter we are acknowledging that </a:t>
            </a:r>
            <a:r>
              <a:rPr lang="en-US" sz="1200" b="0" i="0" dirty="0" err="1">
                <a:effectLst/>
              </a:rPr>
              <a:t>PDFOutput</a:t>
            </a:r>
            <a:r>
              <a:rPr lang="en-US" sz="1200" b="0" i="0" dirty="0">
                <a:effectLst/>
              </a:rPr>
              <a:t> and </a:t>
            </a:r>
            <a:r>
              <a:rPr lang="en-US" sz="1200" b="0" i="0" dirty="0" err="1">
                <a:effectLst/>
              </a:rPr>
              <a:t>AudioOutput</a:t>
            </a:r>
            <a:r>
              <a:rPr lang="en-US" sz="1200" b="0" i="0" dirty="0">
                <a:effectLst/>
              </a:rPr>
              <a:t> enable the adapted classes of </a:t>
            </a:r>
            <a:r>
              <a:rPr lang="en-US" sz="1200" b="0" i="0" dirty="0" err="1">
                <a:effectLst/>
              </a:rPr>
              <a:t>ITextPDFManager</a:t>
            </a:r>
            <a:r>
              <a:rPr lang="en-US" sz="1200" b="0" i="0" dirty="0">
                <a:effectLst/>
              </a:rPr>
              <a:t>, Voice Manager, and Voice to behave polymorphically.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And while this is a slight improvement, and better than just calling the solution a façade, there are more significant structural design patterns that can be applied.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Press the Return to Choices Screen button and try again.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13</a:t>
            </a:fld>
            <a:endParaRPr lang="en-US" altLang="en-US"/>
          </a:p>
        </p:txBody>
      </p:sp>
    </p:spTree>
    <p:extLst>
      <p:ext uri="{BB962C8B-B14F-4D97-AF65-F5344CB8AC3E}">
        <p14:creationId xmlns:p14="http://schemas.microsoft.com/office/powerpoint/2010/main" val="166011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A strategy works here and is the right pattern to use. Click Continue to see how we apply it.</a:t>
            </a:r>
          </a:p>
          <a:p>
            <a:pPr algn="l" rtl="0" fontAlgn="base"/>
            <a:endParaRPr lang="en-US" b="0" i="0" dirty="0">
              <a:solidFill>
                <a:srgbClr val="000000"/>
              </a:solidFill>
              <a:effectLst/>
              <a:latin typeface="inherit"/>
            </a:endParaRPr>
          </a:p>
          <a:p>
            <a:pPr algn="l" rtl="0" fontAlgn="base"/>
            <a:endParaRPr lang="en-US" b="0" i="0" dirty="0">
              <a:solidFill>
                <a:srgbClr val="000000"/>
              </a:solidFill>
              <a:effectLst/>
              <a:latin typeface="inherit"/>
            </a:endParaRPr>
          </a:p>
          <a:p>
            <a:pPr algn="l" rtl="0" fontAlgn="base"/>
            <a:r>
              <a:rPr lang="en-US" b="0" i="0" dirty="0">
                <a:solidFill>
                  <a:srgbClr val="000000"/>
                </a:solidFill>
                <a:effectLst/>
                <a:latin typeface="inherit"/>
              </a:rPr>
              <a:t>https://www.google.com/url?sa=i&amp;url=https%3A%2F%2Fwww.inverse.com%2Farticle%2F18334-star-wars-celebration-ahsoka-reveal&amp;psig=AOvVaw2bYA-I7cwCZwHG4n1NLuIQ&amp;ust=1593819824918000&amp;source=images&amp;cd=vfe&amp;ved=0CAIQjRxqFwoTCIC7rN7fr-oCFQAAAAAdAAAAABAe</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14</a:t>
            </a:fld>
            <a:endParaRPr lang="en-US" altLang="en-US"/>
          </a:p>
        </p:txBody>
      </p:sp>
    </p:spTree>
    <p:extLst>
      <p:ext uri="{BB962C8B-B14F-4D97-AF65-F5344CB8AC3E}">
        <p14:creationId xmlns:p14="http://schemas.microsoft.com/office/powerpoint/2010/main" val="96768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If you looked at any of the previous solutions, you may notice we’ve actually implemented a strategy from the beginning, it just wasn’t labeled.</a:t>
            </a:r>
          </a:p>
          <a:p>
            <a:pPr algn="l" rtl="0" fontAlgn="base"/>
            <a:r>
              <a:rPr lang="en-US" b="0" i="0" dirty="0">
                <a:solidFill>
                  <a:srgbClr val="000000"/>
                </a:solidFill>
                <a:effectLst/>
                <a:latin typeface="inherit"/>
              </a:rPr>
              <a:t>The purpose of a strategy is to abstract an algorithm so it can be varied without causing changes to other parts of your code.</a:t>
            </a:r>
          </a:p>
          <a:p>
            <a:pPr algn="l" rtl="0" fontAlgn="base"/>
            <a:r>
              <a:rPr lang="en-US" b="0" i="0" dirty="0">
                <a:solidFill>
                  <a:srgbClr val="000000"/>
                </a:solidFill>
                <a:effectLst/>
                <a:latin typeface="inherit"/>
              </a:rPr>
              <a:t>In this example, we actually have two different sets of algorithms, so we implement two strategies. One for Output and one for case conversion. </a:t>
            </a:r>
          </a:p>
          <a:p>
            <a:pPr algn="l" rtl="0" fontAlgn="base"/>
            <a:r>
              <a:rPr lang="en-US" b="0" i="0" dirty="0">
                <a:solidFill>
                  <a:srgbClr val="000000"/>
                </a:solidFill>
                <a:effectLst/>
                <a:latin typeface="inherit"/>
              </a:rPr>
              <a:t>We can still use adapters and or facades as in the other solutions as they serve a different purpose. If you haven’t already checked out their application to the problem, please return to the patterns screen and investigate them.</a:t>
            </a:r>
          </a:p>
          <a:p>
            <a:pPr algn="l" rtl="0" fontAlgn="base"/>
            <a:r>
              <a:rPr lang="en-US" b="0" i="0" dirty="0">
                <a:solidFill>
                  <a:srgbClr val="000000"/>
                </a:solidFill>
                <a:effectLst/>
                <a:latin typeface="inherit"/>
              </a:rPr>
              <a:t>Note that the Output class is the strategy and the Concrete strategies are the </a:t>
            </a:r>
            <a:r>
              <a:rPr lang="en-US" b="0" i="0" dirty="0" err="1">
                <a:solidFill>
                  <a:srgbClr val="000000"/>
                </a:solidFill>
                <a:effectLst/>
                <a:latin typeface="inherit"/>
              </a:rPr>
              <a:t>PDFOutputAdapter</a:t>
            </a:r>
            <a:r>
              <a:rPr lang="en-US" b="0" i="0" dirty="0">
                <a:solidFill>
                  <a:srgbClr val="000000"/>
                </a:solidFill>
                <a:effectLst/>
                <a:latin typeface="inherit"/>
              </a:rPr>
              <a:t>, </a:t>
            </a:r>
            <a:r>
              <a:rPr lang="en-US" b="0" i="0" dirty="0" err="1">
                <a:solidFill>
                  <a:srgbClr val="000000"/>
                </a:solidFill>
                <a:effectLst/>
                <a:latin typeface="inherit"/>
              </a:rPr>
              <a:t>AudioOutputAdapter</a:t>
            </a:r>
            <a:r>
              <a:rPr lang="en-US" b="0" i="0" dirty="0">
                <a:solidFill>
                  <a:srgbClr val="000000"/>
                </a:solidFill>
                <a:effectLst/>
                <a:latin typeface="inherit"/>
              </a:rPr>
              <a:t> and </a:t>
            </a:r>
            <a:r>
              <a:rPr lang="en-US" b="0" i="0" dirty="0" err="1">
                <a:solidFill>
                  <a:srgbClr val="000000"/>
                </a:solidFill>
                <a:effectLst/>
                <a:latin typeface="inherit"/>
              </a:rPr>
              <a:t>ConsoleOutput</a:t>
            </a:r>
            <a:r>
              <a:rPr lang="en-US" b="0" i="0" dirty="0">
                <a:solidFill>
                  <a:srgbClr val="000000"/>
                </a:solidFill>
                <a:effectLst/>
                <a:latin typeface="inherit"/>
              </a:rPr>
              <a:t>.</a:t>
            </a:r>
          </a:p>
          <a:p>
            <a:pPr algn="l" rtl="0" fontAlgn="base"/>
            <a:r>
              <a:rPr lang="en-US" b="0" i="0" dirty="0">
                <a:solidFill>
                  <a:srgbClr val="000000"/>
                </a:solidFill>
                <a:effectLst/>
                <a:latin typeface="inherit"/>
              </a:rPr>
              <a:t>The other strategy is the </a:t>
            </a:r>
            <a:r>
              <a:rPr lang="en-US" b="0" i="0" dirty="0" err="1">
                <a:solidFill>
                  <a:srgbClr val="000000"/>
                </a:solidFill>
                <a:effectLst/>
                <a:latin typeface="inherit"/>
              </a:rPr>
              <a:t>CaseConverter</a:t>
            </a:r>
            <a:r>
              <a:rPr lang="en-US" b="0" i="0" dirty="0">
                <a:solidFill>
                  <a:srgbClr val="000000"/>
                </a:solidFill>
                <a:effectLst/>
                <a:latin typeface="inherit"/>
              </a:rPr>
              <a:t>, with the concrete strategies being the </a:t>
            </a:r>
            <a:r>
              <a:rPr lang="en-US" b="0" i="0" dirty="0" err="1">
                <a:solidFill>
                  <a:srgbClr val="000000"/>
                </a:solidFill>
                <a:effectLst/>
                <a:latin typeface="inherit"/>
              </a:rPr>
              <a:t>UpperCaseConverter</a:t>
            </a:r>
            <a:r>
              <a:rPr lang="en-US" b="0" i="0" dirty="0">
                <a:solidFill>
                  <a:srgbClr val="000000"/>
                </a:solidFill>
                <a:effectLst/>
                <a:latin typeface="inherit"/>
              </a:rPr>
              <a:t> and </a:t>
            </a:r>
            <a:r>
              <a:rPr lang="en-US" b="0" i="0" dirty="0" err="1">
                <a:solidFill>
                  <a:srgbClr val="000000"/>
                </a:solidFill>
                <a:effectLst/>
                <a:latin typeface="inherit"/>
              </a:rPr>
              <a:t>LowerCaseConverter</a:t>
            </a:r>
            <a:r>
              <a:rPr lang="en-US" b="0" i="0" dirty="0">
                <a:solidFill>
                  <a:srgbClr val="000000"/>
                </a:solidFill>
                <a:effectLst/>
                <a:latin typeface="inherit"/>
              </a:rPr>
              <a:t>.</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15</a:t>
            </a:fld>
            <a:endParaRPr lang="en-US" altLang="en-US"/>
          </a:p>
        </p:txBody>
      </p:sp>
    </p:spTree>
    <p:extLst>
      <p:ext uri="{BB962C8B-B14F-4D97-AF65-F5344CB8AC3E}">
        <p14:creationId xmlns:p14="http://schemas.microsoft.com/office/powerpoint/2010/main" val="1979132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Almost. You might think the Bridge is the correct solution, click the Continue button to see why it is not.</a:t>
            </a:r>
          </a:p>
          <a:p>
            <a:pPr algn="l" rtl="0" fontAlgn="base"/>
            <a:endParaRPr lang="en-US" b="0" i="0" dirty="0">
              <a:solidFill>
                <a:srgbClr val="000000"/>
              </a:solidFill>
              <a:effectLst/>
              <a:latin typeface="inherit"/>
            </a:endParaRPr>
          </a:p>
          <a:p>
            <a:pPr algn="l" rtl="0" fontAlgn="base"/>
            <a:r>
              <a:rPr lang="en-US" b="0" i="0" dirty="0">
                <a:solidFill>
                  <a:srgbClr val="000000"/>
                </a:solidFill>
                <a:effectLst/>
                <a:latin typeface="inherit"/>
              </a:rPr>
              <a:t>https://www.google.com/url?sa=i&amp;url=https%3A%2F%2Faminoapps.com%2Fc%2Fstar-wars%2Fpage%2Fblog%2Fstar-wars-vs-virtual-space-amino-the-light-side-thelightsw%2FpKFQ_uRpl176ezxnJQxm4Wn32wP68M&amp;psig=AOvVaw2bYA-I7cwCZwHG4n1NLuIQ&amp;ust=1593819824918000&amp;source=images&amp;cd=vfe&amp;ved=0CAIQjRxqFwoTCIC7rN7fr-oCFQAAAAAdAAAAABAk</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16</a:t>
            </a:fld>
            <a:endParaRPr lang="en-US" altLang="en-US"/>
          </a:p>
        </p:txBody>
      </p:sp>
    </p:spTree>
    <p:extLst>
      <p:ext uri="{BB962C8B-B14F-4D97-AF65-F5344CB8AC3E}">
        <p14:creationId xmlns:p14="http://schemas.microsoft.com/office/powerpoint/2010/main" val="332017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b="0" i="0" dirty="0">
                <a:effectLst/>
              </a:rPr>
              <a:t>The bridge does not solve the problem, because we do not have set of refined abstractions that are implemented by a set of implementations.</a:t>
            </a:r>
          </a:p>
          <a:p>
            <a:pPr algn="l" rtl="0" fontAlgn="base"/>
            <a:r>
              <a:rPr lang="en-US" sz="1200" dirty="0"/>
              <a:t>We only have sets of algorithms.</a:t>
            </a:r>
            <a:endParaRPr lang="en-US" sz="1200" b="0" i="0" dirty="0">
              <a:effectLst/>
            </a:endParaRPr>
          </a:p>
          <a:p>
            <a:pPr algn="l" rtl="0" fontAlgn="base"/>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17</a:t>
            </a:fld>
            <a:endParaRPr lang="en-US" altLang="en-US"/>
          </a:p>
        </p:txBody>
      </p:sp>
    </p:spTree>
    <p:extLst>
      <p:ext uri="{BB962C8B-B14F-4D97-AF65-F5344CB8AC3E}">
        <p14:creationId xmlns:p14="http://schemas.microsoft.com/office/powerpoint/2010/main" val="344066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Note that, you are not expected to match the interface of the provided code. You are free to refactor the problem completely  as long as you maintain the same overall functionality. As long as you maintain the overall functionality. Some problems are best solved using the design patterns you have learned in class, others do not require the use of design patterns.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To get full credit for a problem, you must determine if any design patterns are appropriate and if so, indicate which indicates design patterns you utilized and what classes represent the components of the design pattern within the UML as either a note or text annotation.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Please download the zip file (ParagraphProcessor.zip) which contains the improper code and when complete submit the UML.</a:t>
            </a:r>
          </a:p>
        </p:txBody>
      </p:sp>
      <p:sp>
        <p:nvSpPr>
          <p:cNvPr id="4" name="Slide Number Placeholder 3"/>
          <p:cNvSpPr>
            <a:spLocks noGrp="1"/>
          </p:cNvSpPr>
          <p:nvPr>
            <p:ph type="sldNum" sz="quarter" idx="5"/>
          </p:nvPr>
        </p:nvSpPr>
        <p:spPr/>
        <p:txBody>
          <a:bodyPr/>
          <a:lstStyle/>
          <a:p>
            <a:fld id="{F084527E-1600-4A3E-B150-68F0AF2DBACE}" type="slidenum">
              <a:rPr lang="en-US" smtClean="0"/>
              <a:t>2</a:t>
            </a:fld>
            <a:endParaRPr lang="en-US"/>
          </a:p>
        </p:txBody>
      </p:sp>
    </p:spTree>
    <p:extLst>
      <p:ext uri="{BB962C8B-B14F-4D97-AF65-F5344CB8AC3E}">
        <p14:creationId xmlns:p14="http://schemas.microsoft.com/office/powerpoint/2010/main" val="101377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b="0" i="0" dirty="0">
                <a:effectLst/>
              </a:rPr>
              <a:t>Please review the </a:t>
            </a:r>
            <a:r>
              <a:rPr lang="en-US" sz="1200" b="0" i="0" dirty="0">
                <a:effectLst/>
                <a:latin typeface="Courier New" panose="02070309020205020404" pitchFamily="49" charset="0"/>
                <a:cs typeface="Courier New" panose="02070309020205020404" pitchFamily="49" charset="0"/>
              </a:rPr>
              <a:t>ParagraphProcessor.java</a:t>
            </a:r>
            <a:r>
              <a:rPr lang="en-US" sz="1200" b="0" i="0" dirty="0">
                <a:effectLst/>
              </a:rPr>
              <a:t> code and create a UML diagram for the refactored design. The </a:t>
            </a:r>
            <a:r>
              <a:rPr lang="en-US" sz="1200" b="0" i="0" dirty="0" err="1">
                <a:effectLst/>
                <a:latin typeface="Courier New" panose="02070309020205020404" pitchFamily="49" charset="0"/>
                <a:cs typeface="Courier New" panose="02070309020205020404" pitchFamily="49" charset="0"/>
              </a:rPr>
              <a:t>ParagraphProcessor</a:t>
            </a:r>
            <a:r>
              <a:rPr lang="en-US" sz="1200" b="0" i="0" dirty="0">
                <a:effectLst/>
              </a:rPr>
              <a:t> class processes an input </a:t>
            </a:r>
            <a:r>
              <a:rPr lang="en-US" sz="1200" b="0" i="0" dirty="0">
                <a:effectLst/>
                <a:latin typeface="Courier New" panose="02070309020205020404" pitchFamily="49" charset="0"/>
                <a:cs typeface="Courier New" panose="02070309020205020404" pitchFamily="49" charset="0"/>
              </a:rPr>
              <a:t>String</a:t>
            </a:r>
            <a:r>
              <a:rPr lang="en-US" sz="1200" b="0" i="0" dirty="0">
                <a:effectLst/>
              </a:rPr>
              <a:t>, allowing it to be output to the console, to a PDF file (saved locally as output.pdf), or to audio. It can leave the text as-is, convert it to uppercase, or convert it to lowercase. It uses the </a:t>
            </a:r>
            <a:r>
              <a:rPr lang="en-US" sz="1200" b="0" i="0" dirty="0" err="1">
                <a:effectLst/>
                <a:latin typeface="Courier New" panose="02070309020205020404" pitchFamily="49" charset="0"/>
                <a:cs typeface="Courier New" panose="02070309020205020404" pitchFamily="49" charset="0"/>
              </a:rPr>
              <a:t>iText</a:t>
            </a:r>
            <a:r>
              <a:rPr lang="en-US" sz="1200" b="0" i="0" dirty="0">
                <a:effectLst/>
              </a:rPr>
              <a:t> library for PDF creation and the </a:t>
            </a:r>
            <a:r>
              <a:rPr lang="en-US" sz="1200" b="0" i="0" dirty="0" err="1">
                <a:effectLst/>
                <a:latin typeface="Courier New" panose="02070309020205020404" pitchFamily="49" charset="0"/>
                <a:cs typeface="Courier New" panose="02070309020205020404" pitchFamily="49" charset="0"/>
              </a:rPr>
              <a:t>FreeTTS</a:t>
            </a:r>
            <a:r>
              <a:rPr lang="en-US" sz="1200" b="0" i="0" dirty="0">
                <a:effectLst/>
              </a:rPr>
              <a:t> library for audio output. </a:t>
            </a:r>
          </a:p>
          <a:p>
            <a:pPr algn="l" rtl="0" fontAlgn="base"/>
            <a:r>
              <a:rPr lang="en-US" sz="1200" b="0" i="0" dirty="0">
                <a:effectLst/>
              </a:rPr>
              <a:t> </a:t>
            </a:r>
          </a:p>
          <a:p>
            <a:pPr algn="l" rtl="0" fontAlgn="base"/>
            <a:r>
              <a:rPr lang="en-US" sz="1200" b="0" i="0" dirty="0">
                <a:effectLst/>
              </a:rPr>
              <a:t>Additionally, you should show how your solution interacts with the libraries (</a:t>
            </a:r>
            <a:r>
              <a:rPr lang="en-US" sz="1200" b="0" i="0" dirty="0" err="1">
                <a:effectLst/>
                <a:latin typeface="Courier New" panose="02070309020205020404" pitchFamily="49" charset="0"/>
                <a:cs typeface="Courier New" panose="02070309020205020404" pitchFamily="49" charset="0"/>
              </a:rPr>
              <a:t>iText</a:t>
            </a:r>
            <a:r>
              <a:rPr lang="en-US" sz="1200" b="0" i="0" dirty="0">
                <a:effectLst/>
              </a:rPr>
              <a:t> and </a:t>
            </a:r>
            <a:r>
              <a:rPr lang="en-US" sz="1200" b="0" i="0" dirty="0" err="1">
                <a:effectLst/>
                <a:latin typeface="Courier New" panose="02070309020205020404" pitchFamily="49" charset="0"/>
                <a:cs typeface="Courier New" panose="02070309020205020404" pitchFamily="49" charset="0"/>
              </a:rPr>
              <a:t>FreeTTS</a:t>
            </a:r>
            <a:r>
              <a:rPr lang="en-US" sz="1200" b="0" i="0" dirty="0">
                <a:effectLst/>
              </a:rPr>
              <a:t>). You don’t need to show every method or attribute in the library, just the public interface you would use in your solution. </a:t>
            </a:r>
          </a:p>
          <a:p>
            <a:pPr algn="l" rtl="0" fontAlgn="base"/>
            <a:r>
              <a:rPr lang="en-US" sz="1200" b="0" i="0" dirty="0">
                <a:effectLst/>
              </a:rPr>
              <a:t> </a:t>
            </a:r>
          </a:p>
          <a:p>
            <a:pPr algn="l" rtl="0" fontAlgn="base"/>
            <a:r>
              <a:rPr lang="en-US" sz="1200" b="1" i="0" dirty="0">
                <a:effectLst/>
              </a:rPr>
              <a:t>Note</a:t>
            </a:r>
            <a:r>
              <a:rPr lang="en-US" sz="1200" b="0" i="0" dirty="0">
                <a:effectLst/>
              </a:rPr>
              <a:t>: in order to run this program you would need to have both the </a:t>
            </a:r>
            <a:r>
              <a:rPr lang="en-US" sz="1200" b="0" i="0" dirty="0" err="1">
                <a:effectLst/>
                <a:latin typeface="Courier New" panose="02070309020205020404" pitchFamily="49" charset="0"/>
                <a:cs typeface="Courier New" panose="02070309020205020404" pitchFamily="49" charset="0"/>
              </a:rPr>
              <a:t>iText</a:t>
            </a:r>
            <a:r>
              <a:rPr lang="en-US" sz="1200" b="0" i="0" dirty="0">
                <a:effectLst/>
              </a:rPr>
              <a:t> library and the </a:t>
            </a:r>
            <a:r>
              <a:rPr lang="en-US" sz="1200" b="0" i="0" dirty="0" err="1">
                <a:effectLst/>
                <a:latin typeface="Courier New" panose="02070309020205020404" pitchFamily="49" charset="0"/>
                <a:cs typeface="Courier New" panose="02070309020205020404" pitchFamily="49" charset="0"/>
              </a:rPr>
              <a:t>FreeTTS</a:t>
            </a:r>
            <a:r>
              <a:rPr lang="en-US" sz="1200" b="0" i="0" dirty="0">
                <a:effectLst/>
              </a:rPr>
              <a:t> library.  If you were to run the code, the libraries could be added manually with jar files, with maven, or with </a:t>
            </a:r>
            <a:r>
              <a:rPr lang="en-US" sz="1200" b="0" i="0" dirty="0" err="1">
                <a:effectLst/>
              </a:rPr>
              <a:t>gradle</a:t>
            </a:r>
            <a:r>
              <a:rPr lang="en-US" sz="1200" b="0" i="0" dirty="0">
                <a:effectLst/>
              </a:rPr>
              <a:t>. Remember, you do not have to run the code. We just include everything for reference. </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So, what’s wrong with the entire solution. </a:t>
            </a:r>
          </a:p>
          <a:p>
            <a:pPr algn="l" rtl="0" fontAlgn="base"/>
            <a:r>
              <a:rPr lang="en-US" b="0" i="0" dirty="0">
                <a:solidFill>
                  <a:srgbClr val="000000"/>
                </a:solidFill>
                <a:effectLst/>
                <a:latin typeface="inherit"/>
              </a:rPr>
              <a:t>For starters, the entire solution is in a single class with dependencies on external libraries.</a:t>
            </a:r>
          </a:p>
          <a:p>
            <a:pPr algn="l" rtl="0" fontAlgn="base"/>
            <a:r>
              <a:rPr lang="en-US" b="0" i="0" dirty="0">
                <a:solidFill>
                  <a:srgbClr val="000000"/>
                </a:solidFill>
                <a:effectLst/>
                <a:latin typeface="inherit"/>
              </a:rPr>
              <a:t>This is not necessarily wrong in and of itself, but this is an object-oriented programming class, so the likelihood we would stick with a single class is rare.</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4</a:t>
            </a:fld>
            <a:endParaRPr lang="en-US" altLang="en-US"/>
          </a:p>
        </p:txBody>
      </p:sp>
    </p:spTree>
    <p:extLst>
      <p:ext uri="{BB962C8B-B14F-4D97-AF65-F5344CB8AC3E}">
        <p14:creationId xmlns:p14="http://schemas.microsoft.com/office/powerpoint/2010/main" val="3832381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Let’s dig a little deeper and look at the code.</a:t>
            </a:r>
          </a:p>
          <a:p>
            <a:pPr algn="l" rtl="0" fontAlgn="base"/>
            <a:r>
              <a:rPr lang="en-US" b="0" i="0" dirty="0">
                <a:solidFill>
                  <a:srgbClr val="000000"/>
                </a:solidFill>
                <a:effectLst/>
                <a:latin typeface="inherit"/>
              </a:rPr>
              <a:t>What we see is one central method that does the heavy lifting. </a:t>
            </a:r>
          </a:p>
          <a:p>
            <a:pPr algn="l" rtl="0" fontAlgn="base"/>
            <a:r>
              <a:rPr lang="en-US" b="0" i="0" dirty="0">
                <a:solidFill>
                  <a:srgbClr val="000000"/>
                </a:solidFill>
                <a:effectLst/>
                <a:latin typeface="inherit"/>
              </a:rPr>
              <a:t>In it the choices of case conversation and output format are coupled within the class and within individual conditional statements.</a:t>
            </a:r>
          </a:p>
          <a:p>
            <a:pPr algn="l" rtl="0" fontAlgn="base"/>
            <a:r>
              <a:rPr lang="en-US" b="0" i="0" dirty="0">
                <a:solidFill>
                  <a:srgbClr val="000000"/>
                </a:solidFill>
                <a:effectLst/>
                <a:latin typeface="inherit"/>
              </a:rPr>
              <a:t>This means when a change in the form of a new case conversion or output format  occurs, code related to both are changed.</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5</a:t>
            </a:fld>
            <a:endParaRPr lang="en-US" altLang="en-US"/>
          </a:p>
        </p:txBody>
      </p:sp>
    </p:spTree>
    <p:extLst>
      <p:ext uri="{BB962C8B-B14F-4D97-AF65-F5344CB8AC3E}">
        <p14:creationId xmlns:p14="http://schemas.microsoft.com/office/powerpoint/2010/main" val="346687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Also, observe the code the outputs to a PDF with no case conversion.</a:t>
            </a:r>
          </a:p>
          <a:p>
            <a:pPr algn="l" rtl="0" fontAlgn="base"/>
            <a:r>
              <a:rPr lang="en-US" b="0" i="0" dirty="0">
                <a:solidFill>
                  <a:srgbClr val="000000"/>
                </a:solidFill>
                <a:effectLst/>
                <a:latin typeface="inherit"/>
              </a:rPr>
              <a:t>This code accesses the </a:t>
            </a:r>
            <a:r>
              <a:rPr lang="en-US" b="0" i="0" dirty="0" err="1">
                <a:solidFill>
                  <a:srgbClr val="000000"/>
                </a:solidFill>
                <a:effectLst/>
                <a:latin typeface="inherit"/>
              </a:rPr>
              <a:t>itextpdf</a:t>
            </a:r>
            <a:r>
              <a:rPr lang="en-US" b="0" i="0" dirty="0">
                <a:solidFill>
                  <a:srgbClr val="000000"/>
                </a:solidFill>
                <a:effectLst/>
                <a:latin typeface="inherit"/>
              </a:rPr>
              <a:t> </a:t>
            </a:r>
            <a:r>
              <a:rPr lang="en-US" b="0" i="0" dirty="0" err="1">
                <a:solidFill>
                  <a:srgbClr val="000000"/>
                </a:solidFill>
                <a:effectLst/>
                <a:latin typeface="inherit"/>
              </a:rPr>
              <a:t>pdfWriter</a:t>
            </a:r>
            <a:r>
              <a:rPr lang="en-US" b="0" i="0" dirty="0">
                <a:solidFill>
                  <a:srgbClr val="000000"/>
                </a:solidFill>
                <a:effectLst/>
                <a:latin typeface="inherit"/>
              </a:rPr>
              <a:t> library directly creating tightly coupled code. </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6</a:t>
            </a:fld>
            <a:endParaRPr lang="en-US" altLang="en-US"/>
          </a:p>
        </p:txBody>
      </p:sp>
    </p:spTree>
    <p:extLst>
      <p:ext uri="{BB962C8B-B14F-4D97-AF65-F5344CB8AC3E}">
        <p14:creationId xmlns:p14="http://schemas.microsoft.com/office/powerpoint/2010/main" val="160605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So which design pattern did you use to solve the problem? So far, we’ve learned the Façade, Adapter, Strategy and the Bridge. Also, you could try to solve it without a pattern.  Click on the appropriate choice. </a:t>
            </a:r>
          </a:p>
          <a:p>
            <a:pPr algn="l" rtl="0" fontAlgn="base"/>
            <a:endParaRPr lang="en-US" b="0" i="0" dirty="0">
              <a:solidFill>
                <a:srgbClr val="000000"/>
              </a:solidFill>
              <a:effectLst/>
              <a:latin typeface="inherit"/>
            </a:endParaRPr>
          </a:p>
          <a:p>
            <a:pPr algn="l" rtl="0" fontAlgn="base"/>
            <a:r>
              <a:rPr lang="en-US" b="0" i="0" dirty="0">
                <a:solidFill>
                  <a:srgbClr val="000000"/>
                </a:solidFill>
                <a:effectLst/>
                <a:latin typeface="inherit"/>
              </a:rPr>
              <a:t>https://www.google.com/url?sa=i&amp;url=https%3A%2F%2Fwww.deviantart.com%2Fadireflex%2Fart%2FAhsoka-Tano-159680024&amp;psig=AOvVaw3VURbUYRQw0usAzT_mvA5B&amp;ust=1593892156768000&amp;source=images&amp;cd=vfe&amp;ved=0CAIQjRxqFwoTCPDQ6cjtseoCFQAAAAAdAAAAABAJ</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7</a:t>
            </a:fld>
            <a:endParaRPr lang="en-US" altLang="en-US"/>
          </a:p>
        </p:txBody>
      </p:sp>
    </p:spTree>
    <p:extLst>
      <p:ext uri="{BB962C8B-B14F-4D97-AF65-F5344CB8AC3E}">
        <p14:creationId xmlns:p14="http://schemas.microsoft.com/office/powerpoint/2010/main" val="230956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b="0" i="0" dirty="0">
                <a:effectLst/>
              </a:rPr>
              <a:t>There’s any number of improvements you could make to this code to make it better. Let’s start with a basic reorganization along the lines of focusing on encapsulating the concepts that vary </a:t>
            </a:r>
            <a:r>
              <a:rPr lang="en-US" sz="1200" b="0" i="0" dirty="0" err="1">
                <a:effectLst/>
              </a:rPr>
              <a:t>independantly</a:t>
            </a:r>
            <a:r>
              <a:rPr lang="en-US" sz="1200" b="0" i="0" dirty="0">
                <a:effectLst/>
              </a:rPr>
              <a:t>. Click the Continue button to see more.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Click on the Return to Previous Screen button and try again.</a:t>
            </a:r>
          </a:p>
          <a:p>
            <a:pPr algn="l" rtl="0" fontAlgn="base"/>
            <a:endParaRPr lang="en-US" dirty="0">
              <a:hlinkClick r:id="rId3"/>
            </a:endParaRPr>
          </a:p>
          <a:p>
            <a:pPr algn="l" rtl="0" fontAlgn="base"/>
            <a:r>
              <a:rPr lang="en-US" dirty="0">
                <a:hlinkClick r:id="rId4"/>
              </a:rPr>
              <a:t>https://swan2swan.tumblr.com/post/116671435167/ahsoka-tano-the-bringer-of-life/amp</a:t>
            </a:r>
            <a:endParaRPr lang="en-US" dirty="0">
              <a:hlinkClick r:id="rId3"/>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8</a:t>
            </a:fld>
            <a:endParaRPr lang="en-US" altLang="en-US"/>
          </a:p>
        </p:txBody>
      </p:sp>
    </p:spTree>
    <p:extLst>
      <p:ext uri="{BB962C8B-B14F-4D97-AF65-F5344CB8AC3E}">
        <p14:creationId xmlns:p14="http://schemas.microsoft.com/office/powerpoint/2010/main" val="392008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Here’s a solution without thought to using design patterns.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The big difference are that we’ve abstracted the two key functionalities in the form of a </a:t>
            </a:r>
            <a:r>
              <a:rPr lang="en-US" sz="1200" b="0" i="0" dirty="0" err="1">
                <a:effectLst/>
              </a:rPr>
              <a:t>CaseConverter</a:t>
            </a:r>
            <a:r>
              <a:rPr lang="en-US" sz="1200" b="0" i="0" dirty="0">
                <a:effectLst/>
              </a:rPr>
              <a:t> class which provides an abstract method to perform the conversion.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Which type of conversion is performed depends on which concrete class is used.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Similarly, an abstract class is defined for outputting the string. Then concrete classes implement an output method which outputs to either a pdf, audio or the console.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The external libraries are indicated as dependencies as before.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hlinkClick r:id="rId3"/>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9</a:t>
            </a:fld>
            <a:endParaRPr lang="en-US" altLang="en-US"/>
          </a:p>
        </p:txBody>
      </p:sp>
    </p:spTree>
    <p:extLst>
      <p:ext uri="{BB962C8B-B14F-4D97-AF65-F5344CB8AC3E}">
        <p14:creationId xmlns:p14="http://schemas.microsoft.com/office/powerpoint/2010/main" val="264317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42681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7573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64962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99082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79900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86736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2C16E-6EFC-4C1E-B4DD-6F59341D740A}" type="datetimeFigureOut">
              <a:rPr lang="en-US" smtClean="0"/>
              <a:t>7/7/2020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408911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72C16E-6EFC-4C1E-B4DD-6F59341D740A}" type="datetimeFigureOut">
              <a:rPr lang="en-US" smtClean="0"/>
              <a:t>7/7/2020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78497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2C16E-6EFC-4C1E-B4DD-6F59341D740A}" type="datetimeFigureOut">
              <a:rPr lang="en-US" smtClean="0"/>
              <a:t>7/7/2020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95496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087030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88281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2C16E-6EFC-4C1E-B4DD-6F59341D740A}" type="datetimeFigureOut">
              <a:rPr lang="en-US" smtClean="0"/>
              <a:t>7/7/2020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F6EB0-70D3-4C56-9A41-666302739A36}" type="slidenum">
              <a:rPr lang="en-US" smtClean="0"/>
              <a:t>‹#›</a:t>
            </a:fld>
            <a:endParaRPr lang="en-US"/>
          </a:p>
        </p:txBody>
      </p:sp>
    </p:spTree>
    <p:extLst>
      <p:ext uri="{BB962C8B-B14F-4D97-AF65-F5344CB8AC3E}">
        <p14:creationId xmlns:p14="http://schemas.microsoft.com/office/powerpoint/2010/main" val="21866857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slide" Target="slide11.xml"/><Relationship Id="rId5" Type="http://schemas.openxmlformats.org/officeDocument/2006/relationships/image" Target="../media/image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slide" Target="slide7.xml"/><Relationship Id="rId5" Type="http://schemas.openxmlformats.org/officeDocument/2006/relationships/image" Target="../media/image7.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slide" Target="slide13.xml"/><Relationship Id="rId5" Type="http://schemas.openxmlformats.org/officeDocument/2006/relationships/image" Target="../media/image8.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slide" Target="slide7.xml"/><Relationship Id="rId5" Type="http://schemas.openxmlformats.org/officeDocument/2006/relationships/image" Target="../media/image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slide" Target="slide15.xml"/><Relationship Id="rId5" Type="http://schemas.openxmlformats.org/officeDocument/2006/relationships/image" Target="../media/image10.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slide" Target="slide7.xml"/><Relationship Id="rId5" Type="http://schemas.openxmlformats.org/officeDocument/2006/relationships/image" Target="../media/image11.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slide" Target="slide17.xml"/><Relationship Id="rId5" Type="http://schemas.openxmlformats.org/officeDocument/2006/relationships/image" Target="../media/image12.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png"/><Relationship Id="rId5" Type="http://schemas.openxmlformats.org/officeDocument/2006/relationships/slide" Target="slide7.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slide" Target="slide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slide" Target="slide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slide" Target="slide5.xml"/><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slide" Target="slide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slide" Target="slide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Layout" Target="../slideLayouts/slideLayout1.xml"/><Relationship Id="rId7" Type="http://schemas.openxmlformats.org/officeDocument/2006/relationships/slide" Target="slide1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slide" Target="slide11.xml"/><Relationship Id="rId11" Type="http://schemas.openxmlformats.org/officeDocument/2006/relationships/image" Target="../media/image1.png"/><Relationship Id="rId5" Type="http://schemas.openxmlformats.org/officeDocument/2006/relationships/image" Target="../media/image3.jpg"/><Relationship Id="rId10" Type="http://schemas.openxmlformats.org/officeDocument/2006/relationships/slide" Target="slide8.xml"/><Relationship Id="rId4" Type="http://schemas.openxmlformats.org/officeDocument/2006/relationships/notesSlide" Target="../notesSlides/notesSlide7.xml"/><Relationship Id="rId9" Type="http://schemas.openxmlformats.org/officeDocument/2006/relationships/slide" Target="slide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slide" Target="slide9.xml"/><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5.jpg"/><Relationship Id="rId5" Type="http://schemas.openxmlformats.org/officeDocument/2006/relationships/slide" Target="slide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2"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8357E0-9625-4867-BF81-0EE4AE785F7E}"/>
              </a:ext>
            </a:extLst>
          </p:cNvPr>
          <p:cNvSpPr>
            <a:spLocks noGrp="1"/>
          </p:cNvSpPr>
          <p:nvPr>
            <p:ph type="title"/>
          </p:nvPr>
        </p:nvSpPr>
        <p:spPr>
          <a:xfrm>
            <a:off x="1098468" y="885651"/>
            <a:ext cx="3229803" cy="4624603"/>
          </a:xfrm>
        </p:spPr>
        <p:txBody>
          <a:bodyPr vert="horz" lIns="91440" tIns="45720" rIns="91440" bIns="45720" rtlCol="0" anchor="t">
            <a:normAutofit/>
          </a:bodyPr>
          <a:lstStyle/>
          <a:p>
            <a:r>
              <a:rPr lang="en-US" kern="1200" dirty="0">
                <a:solidFill>
                  <a:srgbClr val="FFFFFF"/>
                </a:solidFill>
                <a:latin typeface="+mj-lt"/>
                <a:ea typeface="+mj-ea"/>
                <a:cs typeface="+mj-cs"/>
              </a:rPr>
              <a:t>Paragraph Processor Review Quiz</a:t>
            </a:r>
          </a:p>
        </p:txBody>
      </p:sp>
      <p:sp>
        <p:nvSpPr>
          <p:cNvPr id="4" name="TextBox 3">
            <a:extLst>
              <a:ext uri="{FF2B5EF4-FFF2-40B4-BE49-F238E27FC236}">
                <a16:creationId xmlns:a16="http://schemas.microsoft.com/office/drawing/2014/main" id="{D9C7B8F8-6A5C-43AA-A296-58058FCD5130}"/>
              </a:ext>
            </a:extLst>
          </p:cNvPr>
          <p:cNvSpPr txBox="1"/>
          <p:nvPr/>
        </p:nvSpPr>
        <p:spPr>
          <a:xfrm>
            <a:off x="4978708" y="563918"/>
            <a:ext cx="7213292" cy="6294081"/>
          </a:xfrm>
          <a:prstGeom prst="rect">
            <a:avLst/>
          </a:prstGeom>
        </p:spPr>
        <p:txBody>
          <a:bodyPr vert="horz" lIns="91440" tIns="45720" rIns="91440" bIns="45720" rtlCol="0" anchor="t" anchorCtr="0">
            <a:normAutofit/>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Submit UML diagram as answers to the questions in this quiz in the form of a JPG, PNG or PDF file.  Please name each file </a:t>
            </a:r>
            <a:r>
              <a:rPr lang="en-US" dirty="0" err="1">
                <a:effectLst>
                  <a:outerShdw blurRad="38100" dist="38100" dir="2700000" algn="tl">
                    <a:srgbClr val="000000">
                      <a:alpha val="43137"/>
                    </a:srgbClr>
                  </a:outerShdw>
                </a:effectLst>
                <a:ea typeface="Tahoma" panose="020B0604030504040204" pitchFamily="34" charset="0"/>
                <a:cs typeface="Tahoma" panose="020B0604030504040204" pitchFamily="34" charset="0"/>
              </a:rPr>
              <a:t>LastNameFirstNameQuestion</a:t>
            </a: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 and include a file extension. This is how you’ll submit them for the actual exams and it will help us grade.</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You are not expected to run the code provided for these questions. The code does not need to be run in order to answer the questions, they have been provided as a reference to give you the best understanding of questions' context.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The code has been written without following many of the recommendations of this course. Your assignment is to take a look at the code provided, see how it has been designed, then refactor the design and provide a UML diagram showing your new, refactored design. You are not expected to submit code in your solution, you are only expected to submit the answer as a UML class diagram. Your UML must show all classes, methods, parameters, return values, attributes, data types, and scope for elements needed in your solution.  </a:t>
            </a:r>
          </a:p>
        </p:txBody>
      </p:sp>
      <p:sp>
        <p:nvSpPr>
          <p:cNvPr id="10" name="Rectangle: Rounded Corners 9">
            <a:hlinkClick r:id="rId5" action="ppaction://hlinksldjump"/>
            <a:extLst>
              <a:ext uri="{FF2B5EF4-FFF2-40B4-BE49-F238E27FC236}">
                <a16:creationId xmlns:a16="http://schemas.microsoft.com/office/drawing/2014/main" id="{ADF07920-F968-4028-995A-BB3DE3FA1AB6}"/>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5" name="Soda01">
            <a:hlinkClick r:id="" action="ppaction://media"/>
            <a:extLst>
              <a:ext uri="{FF2B5EF4-FFF2-40B4-BE49-F238E27FC236}">
                <a16:creationId xmlns:a16="http://schemas.microsoft.com/office/drawing/2014/main" id="{068DFF02-7B76-4EB9-A817-FDD26BDB5C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620453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7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ne Wars' Season 7 fixes a problem with Palpatine in 'Rise of ...">
            <a:extLst>
              <a:ext uri="{FF2B5EF4-FFF2-40B4-BE49-F238E27FC236}">
                <a16:creationId xmlns:a16="http://schemas.microsoft.com/office/drawing/2014/main" id="{3699CD58-C1A6-4C3B-BCC6-EC1E35908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844" y="0"/>
            <a:ext cx="5158155" cy="2719449"/>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9576C0D0-0EC3-4548-A2E6-2000712D9DD1}"/>
              </a:ext>
            </a:extLst>
          </p:cNvPr>
          <p:cNvSpPr/>
          <p:nvPr/>
        </p:nvSpPr>
        <p:spPr>
          <a:xfrm>
            <a:off x="1484416" y="558140"/>
            <a:ext cx="4773880" cy="2719449"/>
          </a:xfrm>
          <a:prstGeom prst="wedgeRectCallout">
            <a:avLst>
              <a:gd name="adj1" fmla="val 68968"/>
              <a:gd name="adj2" fmla="val -20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dirty="0"/>
              <a:t>The façade design pattern can be utilized in the solution. Although, it is not a significant contributor to improving the code.</a:t>
            </a:r>
            <a:endParaRPr lang="en-US" sz="2800" b="0" i="0" dirty="0">
              <a:effectLst/>
            </a:endParaRPr>
          </a:p>
        </p:txBody>
      </p:sp>
      <p:sp>
        <p:nvSpPr>
          <p:cNvPr id="7" name="Rectangle 2">
            <a:extLst>
              <a:ext uri="{FF2B5EF4-FFF2-40B4-BE49-F238E27FC236}">
                <a16:creationId xmlns:a16="http://schemas.microsoft.com/office/drawing/2014/main" id="{AE0A6195-9B7C-46AB-BC89-9AE17C026987}"/>
              </a:ext>
            </a:extLst>
          </p:cNvPr>
          <p:cNvSpPr txBox="1">
            <a:spLocks noChangeArrowheads="1"/>
          </p:cNvSpPr>
          <p:nvPr/>
        </p:nvSpPr>
        <p:spPr bwMode="auto">
          <a:xfrm>
            <a:off x="0" y="5291"/>
            <a:ext cx="7429500" cy="4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6" name="Rectangle: Rounded Corners 5">
            <a:hlinkClick r:id="rId6" action="ppaction://hlinksldjump"/>
            <a:extLst>
              <a:ext uri="{FF2B5EF4-FFF2-40B4-BE49-F238E27FC236}">
                <a16:creationId xmlns:a16="http://schemas.microsoft.com/office/drawing/2014/main" id="{767A26EB-9219-4CEC-B4A4-004BC4DC7F2A}"/>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Paragraph10">
            <a:hlinkClick r:id="" action="ppaction://media"/>
            <a:extLst>
              <a:ext uri="{FF2B5EF4-FFF2-40B4-BE49-F238E27FC236}">
                <a16:creationId xmlns:a16="http://schemas.microsoft.com/office/drawing/2014/main" id="{1A6B60D6-7CE0-44D9-B68B-7D4C4F526D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1094989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E0A6195-9B7C-46AB-BC89-9AE17C026987}"/>
              </a:ext>
            </a:extLst>
          </p:cNvPr>
          <p:cNvSpPr txBox="1">
            <a:spLocks noChangeArrowheads="1"/>
          </p:cNvSpPr>
          <p:nvPr/>
        </p:nvSpPr>
        <p:spPr bwMode="auto">
          <a:xfrm>
            <a:off x="0" y="5291"/>
            <a:ext cx="6563779" cy="46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Façade</a:t>
            </a:r>
            <a:endParaRPr lang="en-US" altLang="en-US" sz="2000" dirty="0">
              <a:effectLst>
                <a:outerShdw blurRad="38100" dist="38100" dir="2700000" algn="tl">
                  <a:srgbClr val="000000">
                    <a:alpha val="43137"/>
                  </a:srgbClr>
                </a:outerShdw>
              </a:effectLst>
            </a:endParaRPr>
          </a:p>
        </p:txBody>
      </p:sp>
      <p:pic>
        <p:nvPicPr>
          <p:cNvPr id="3" name="Picture 2" descr="A close up of text on a white background&#10;&#10;Description automatically generated">
            <a:extLst>
              <a:ext uri="{FF2B5EF4-FFF2-40B4-BE49-F238E27FC236}">
                <a16:creationId xmlns:a16="http://schemas.microsoft.com/office/drawing/2014/main" id="{95837AB3-5A5E-4840-8FB5-9CC74D8A0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779" y="-5291"/>
            <a:ext cx="5628221" cy="6858000"/>
          </a:xfrm>
          <a:prstGeom prst="rect">
            <a:avLst/>
          </a:prstGeom>
        </p:spPr>
      </p:pic>
      <p:sp>
        <p:nvSpPr>
          <p:cNvPr id="6" name="Rectangle: Rounded Corners 5">
            <a:hlinkClick r:id="rId6" action="ppaction://hlinksldjump"/>
            <a:extLst>
              <a:ext uri="{FF2B5EF4-FFF2-40B4-BE49-F238E27FC236}">
                <a16:creationId xmlns:a16="http://schemas.microsoft.com/office/drawing/2014/main" id="{FC643756-CD34-48B5-931A-2F185E4232C9}"/>
              </a:ext>
            </a:extLst>
          </p:cNvPr>
          <p:cNvSpPr/>
          <p:nvPr/>
        </p:nvSpPr>
        <p:spPr>
          <a:xfrm>
            <a:off x="201881" y="5068785"/>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2" name="Paragraph11">
            <a:hlinkClick r:id="" action="ppaction://media"/>
            <a:extLst>
              <a:ext uri="{FF2B5EF4-FFF2-40B4-BE49-F238E27FC236}">
                <a16:creationId xmlns:a16="http://schemas.microsoft.com/office/drawing/2014/main" id="{1B919A0C-9F7F-4FF1-8680-AC72EF6B8A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034013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wearing, person, holding&#10;&#10;Description automatically generated">
            <a:extLst>
              <a:ext uri="{FF2B5EF4-FFF2-40B4-BE49-F238E27FC236}">
                <a16:creationId xmlns:a16="http://schemas.microsoft.com/office/drawing/2014/main" id="{544344E3-B21E-409A-8F06-F1E925700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694" y="0"/>
            <a:ext cx="5114306" cy="2876797"/>
          </a:xfrm>
          <a:prstGeom prst="rect">
            <a:avLst/>
          </a:prstGeom>
        </p:spPr>
      </p:pic>
      <p:sp>
        <p:nvSpPr>
          <p:cNvPr id="2" name="Speech Bubble: Rectangle 1">
            <a:extLst>
              <a:ext uri="{FF2B5EF4-FFF2-40B4-BE49-F238E27FC236}">
                <a16:creationId xmlns:a16="http://schemas.microsoft.com/office/drawing/2014/main" id="{9576C0D0-0EC3-4548-A2E6-2000712D9DD1}"/>
              </a:ext>
            </a:extLst>
          </p:cNvPr>
          <p:cNvSpPr/>
          <p:nvPr/>
        </p:nvSpPr>
        <p:spPr>
          <a:xfrm>
            <a:off x="1484416" y="558140"/>
            <a:ext cx="4773880" cy="1911927"/>
          </a:xfrm>
          <a:prstGeom prst="wedgeRectCallout">
            <a:avLst>
              <a:gd name="adj1" fmla="val 68968"/>
              <a:gd name="adj2" fmla="val -20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dirty="0"/>
              <a:t>The adapter design pattern can be used to improve this solution.</a:t>
            </a:r>
            <a:endParaRPr lang="en-US" sz="2800" b="0" i="0" dirty="0">
              <a:effectLst/>
            </a:endParaRPr>
          </a:p>
        </p:txBody>
      </p:sp>
      <p:sp>
        <p:nvSpPr>
          <p:cNvPr id="8" name="Rectangle 2">
            <a:extLst>
              <a:ext uri="{FF2B5EF4-FFF2-40B4-BE49-F238E27FC236}">
                <a16:creationId xmlns:a16="http://schemas.microsoft.com/office/drawing/2014/main" id="{A9E93A2C-D497-4DEB-9FAD-902EE3F06D80}"/>
              </a:ext>
            </a:extLst>
          </p:cNvPr>
          <p:cNvSpPr txBox="1">
            <a:spLocks noChangeArrowheads="1"/>
          </p:cNvSpPr>
          <p:nvPr/>
        </p:nvSpPr>
        <p:spPr bwMode="auto">
          <a:xfrm>
            <a:off x="0" y="5291"/>
            <a:ext cx="7429500" cy="4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Adapter</a:t>
            </a:r>
            <a:endParaRPr lang="en-US" altLang="en-US" sz="2000" dirty="0">
              <a:effectLst>
                <a:outerShdw blurRad="38100" dist="38100" dir="2700000" algn="tl">
                  <a:srgbClr val="000000">
                    <a:alpha val="43137"/>
                  </a:srgbClr>
                </a:outerShdw>
              </a:effectLst>
            </a:endParaRPr>
          </a:p>
        </p:txBody>
      </p:sp>
      <p:sp>
        <p:nvSpPr>
          <p:cNvPr id="6" name="Rectangle: Rounded Corners 5">
            <a:hlinkClick r:id="rId6" action="ppaction://hlinksldjump"/>
            <a:extLst>
              <a:ext uri="{FF2B5EF4-FFF2-40B4-BE49-F238E27FC236}">
                <a16:creationId xmlns:a16="http://schemas.microsoft.com/office/drawing/2014/main" id="{3D736A25-C4F4-4D7C-9814-5ADE04C38ABE}"/>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Paragraph12">
            <a:hlinkClick r:id="" action="ppaction://media"/>
            <a:extLst>
              <a:ext uri="{FF2B5EF4-FFF2-40B4-BE49-F238E27FC236}">
                <a16:creationId xmlns:a16="http://schemas.microsoft.com/office/drawing/2014/main" id="{DC86C45A-7FD1-4B5C-9B25-65729638E5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2359152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E0A6195-9B7C-46AB-BC89-9AE17C026987}"/>
              </a:ext>
            </a:extLst>
          </p:cNvPr>
          <p:cNvSpPr txBox="1">
            <a:spLocks noChangeArrowheads="1"/>
          </p:cNvSpPr>
          <p:nvPr/>
        </p:nvSpPr>
        <p:spPr bwMode="auto">
          <a:xfrm>
            <a:off x="0" y="5291"/>
            <a:ext cx="6563779" cy="47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Adapter</a:t>
            </a:r>
            <a:endParaRPr lang="en-US" altLang="en-US" sz="2000" dirty="0">
              <a:effectLst>
                <a:outerShdw blurRad="38100" dist="38100" dir="2700000" algn="tl">
                  <a:srgbClr val="000000">
                    <a:alpha val="43137"/>
                  </a:srgbClr>
                </a:outerShdw>
              </a:effectLst>
            </a:endParaRPr>
          </a:p>
        </p:txBody>
      </p:sp>
      <p:pic>
        <p:nvPicPr>
          <p:cNvPr id="3" name="Picture 2" descr="A close up of text on a white background&#10;&#10;Description automatically generated">
            <a:extLst>
              <a:ext uri="{FF2B5EF4-FFF2-40B4-BE49-F238E27FC236}">
                <a16:creationId xmlns:a16="http://schemas.microsoft.com/office/drawing/2014/main" id="{1FD0D76A-3A81-4FA8-A182-02EBB49FF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3779" y="-5291"/>
            <a:ext cx="5628221" cy="6858000"/>
          </a:xfrm>
          <a:prstGeom prst="rect">
            <a:avLst/>
          </a:prstGeom>
        </p:spPr>
      </p:pic>
      <p:sp>
        <p:nvSpPr>
          <p:cNvPr id="6" name="Rectangle: Rounded Corners 5">
            <a:hlinkClick r:id="rId6" action="ppaction://hlinksldjump"/>
            <a:extLst>
              <a:ext uri="{FF2B5EF4-FFF2-40B4-BE49-F238E27FC236}">
                <a16:creationId xmlns:a16="http://schemas.microsoft.com/office/drawing/2014/main" id="{ED4AA166-2CE4-48A1-82D7-EF30B7608D62}"/>
              </a:ext>
            </a:extLst>
          </p:cNvPr>
          <p:cNvSpPr/>
          <p:nvPr/>
        </p:nvSpPr>
        <p:spPr>
          <a:xfrm>
            <a:off x="201881" y="5068785"/>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2" name="Paragraph13">
            <a:hlinkClick r:id="" action="ppaction://media"/>
            <a:extLst>
              <a:ext uri="{FF2B5EF4-FFF2-40B4-BE49-F238E27FC236}">
                <a16:creationId xmlns:a16="http://schemas.microsoft.com/office/drawing/2014/main" id="{BD76CC03-591C-40E7-9DB2-B99CB569AC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2700133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car, small, sitting&#10;&#10;Description automatically generated">
            <a:extLst>
              <a:ext uri="{FF2B5EF4-FFF2-40B4-BE49-F238E27FC236}">
                <a16:creationId xmlns:a16="http://schemas.microsoft.com/office/drawing/2014/main" id="{85F71C14-A297-45E8-B705-C6FD99058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2078" y="1390"/>
            <a:ext cx="4769922" cy="2681993"/>
          </a:xfrm>
          <a:prstGeom prst="rect">
            <a:avLst/>
          </a:prstGeom>
        </p:spPr>
      </p:pic>
      <p:sp>
        <p:nvSpPr>
          <p:cNvPr id="16" name="Speech Bubble: Rectangle 15">
            <a:extLst>
              <a:ext uri="{FF2B5EF4-FFF2-40B4-BE49-F238E27FC236}">
                <a16:creationId xmlns:a16="http://schemas.microsoft.com/office/drawing/2014/main" id="{4194F508-5856-437C-9676-E8EA1B26FC96}"/>
              </a:ext>
            </a:extLst>
          </p:cNvPr>
          <p:cNvSpPr/>
          <p:nvPr/>
        </p:nvSpPr>
        <p:spPr>
          <a:xfrm>
            <a:off x="3859481" y="503492"/>
            <a:ext cx="3562597" cy="2244436"/>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strategy works here and is the right pattern to use. Click Continue to see how we apply it.</a:t>
            </a:r>
          </a:p>
        </p:txBody>
      </p:sp>
      <p:sp>
        <p:nvSpPr>
          <p:cNvPr id="8" name="Rectangle 2">
            <a:extLst>
              <a:ext uri="{FF2B5EF4-FFF2-40B4-BE49-F238E27FC236}">
                <a16:creationId xmlns:a16="http://schemas.microsoft.com/office/drawing/2014/main" id="{6D67CD45-A5E7-47A3-90A3-9440C39AD6A7}"/>
              </a:ext>
            </a:extLst>
          </p:cNvPr>
          <p:cNvSpPr txBox="1">
            <a:spLocks noChangeArrowheads="1"/>
          </p:cNvSpPr>
          <p:nvPr/>
        </p:nvSpPr>
        <p:spPr bwMode="auto">
          <a:xfrm>
            <a:off x="0" y="5291"/>
            <a:ext cx="7429500" cy="4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Strategy</a:t>
            </a:r>
            <a:endParaRPr lang="en-US" altLang="en-US" sz="2000" dirty="0">
              <a:effectLst>
                <a:outerShdw blurRad="38100" dist="38100" dir="2700000" algn="tl">
                  <a:srgbClr val="000000">
                    <a:alpha val="43137"/>
                  </a:srgbClr>
                </a:outerShdw>
              </a:effectLst>
            </a:endParaRPr>
          </a:p>
        </p:txBody>
      </p:sp>
      <p:sp>
        <p:nvSpPr>
          <p:cNvPr id="6" name="Rectangle: Rounded Corners 5">
            <a:hlinkClick r:id="rId6" action="ppaction://hlinksldjump"/>
            <a:extLst>
              <a:ext uri="{FF2B5EF4-FFF2-40B4-BE49-F238E27FC236}">
                <a16:creationId xmlns:a16="http://schemas.microsoft.com/office/drawing/2014/main" id="{76793D8B-FF58-407D-A39F-BA160D254E77}"/>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2" name="Paragraph14">
            <a:hlinkClick r:id="" action="ppaction://media"/>
            <a:extLst>
              <a:ext uri="{FF2B5EF4-FFF2-40B4-BE49-F238E27FC236}">
                <a16:creationId xmlns:a16="http://schemas.microsoft.com/office/drawing/2014/main" id="{9CA268B0-AC1B-4404-B6BC-11F7623DF6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005816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4667003" cy="4897438"/>
          </a:xfrm>
        </p:spPr>
        <p:txBody>
          <a:bodyPr>
            <a:normAutofit/>
          </a:bodyPr>
          <a:lstStyle/>
          <a:p>
            <a:pPr algn="l" rtl="0" fontAlgn="base"/>
            <a:r>
              <a:rPr lang="en-US" sz="1800" b="0" i="0" dirty="0">
                <a:effectLst/>
              </a:rPr>
              <a:t>The ideal solution is to use a Strategy pattern.</a:t>
            </a:r>
          </a:p>
          <a:p>
            <a:pPr algn="l" rtl="0" fontAlgn="base"/>
            <a:endParaRPr lang="en-US" sz="1800" dirty="0"/>
          </a:p>
          <a:p>
            <a:pPr algn="l" rtl="0" fontAlgn="base"/>
            <a:endParaRPr lang="en-US" sz="1800" b="0" i="0" dirty="0">
              <a:effectLst/>
            </a:endParaRPr>
          </a:p>
        </p:txBody>
      </p:sp>
      <p:sp>
        <p:nvSpPr>
          <p:cNvPr id="7" name="Rectangle 2">
            <a:extLst>
              <a:ext uri="{FF2B5EF4-FFF2-40B4-BE49-F238E27FC236}">
                <a16:creationId xmlns:a16="http://schemas.microsoft.com/office/drawing/2014/main" id="{70898A28-289F-4C12-A8A6-B49DF65D1B91}"/>
              </a:ext>
            </a:extLst>
          </p:cNvPr>
          <p:cNvSpPr txBox="1">
            <a:spLocks noChangeArrowheads="1"/>
          </p:cNvSpPr>
          <p:nvPr/>
        </p:nvSpPr>
        <p:spPr bwMode="auto">
          <a:xfrm>
            <a:off x="0" y="5291"/>
            <a:ext cx="6852012" cy="50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Strategy</a:t>
            </a:r>
            <a:endParaRPr lang="en-US" altLang="en-US" sz="2000" dirty="0">
              <a:effectLst>
                <a:outerShdw blurRad="38100" dist="38100" dir="2700000" algn="tl">
                  <a:srgbClr val="000000">
                    <a:alpha val="43137"/>
                  </a:srgbClr>
                </a:outerShdw>
              </a:effectLst>
            </a:endParaRPr>
          </a:p>
        </p:txBody>
      </p:sp>
      <p:pic>
        <p:nvPicPr>
          <p:cNvPr id="3" name="Picture 2" descr="A close up of text on a white background&#10;&#10;Description automatically generated">
            <a:extLst>
              <a:ext uri="{FF2B5EF4-FFF2-40B4-BE49-F238E27FC236}">
                <a16:creationId xmlns:a16="http://schemas.microsoft.com/office/drawing/2014/main" id="{D820B98C-960F-45CE-8E1A-BD707023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2012" y="-5291"/>
            <a:ext cx="5339988" cy="6858000"/>
          </a:xfrm>
          <a:prstGeom prst="rect">
            <a:avLst/>
          </a:prstGeom>
        </p:spPr>
      </p:pic>
      <p:sp>
        <p:nvSpPr>
          <p:cNvPr id="6" name="Rectangle: Rounded Corners 5">
            <a:hlinkClick r:id="rId6" action="ppaction://hlinksldjump"/>
            <a:extLst>
              <a:ext uri="{FF2B5EF4-FFF2-40B4-BE49-F238E27FC236}">
                <a16:creationId xmlns:a16="http://schemas.microsoft.com/office/drawing/2014/main" id="{8EE5A07A-E5C1-449D-88C7-F5906A6A04DB}"/>
              </a:ext>
            </a:extLst>
          </p:cNvPr>
          <p:cNvSpPr/>
          <p:nvPr/>
        </p:nvSpPr>
        <p:spPr>
          <a:xfrm>
            <a:off x="201881" y="5068785"/>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2" name="Paragraph15">
            <a:hlinkClick r:id="" action="ppaction://media"/>
            <a:extLst>
              <a:ext uri="{FF2B5EF4-FFF2-40B4-BE49-F238E27FC236}">
                <a16:creationId xmlns:a16="http://schemas.microsoft.com/office/drawing/2014/main" id="{FB82BCBA-9FC6-4EEB-B15A-D58A3467CD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852807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D4C72A74-AE9C-4B3C-B4DC-189DECF00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3366" y="0"/>
            <a:ext cx="3368634" cy="3958145"/>
          </a:xfrm>
          <a:prstGeom prst="rect">
            <a:avLst/>
          </a:prstGeom>
        </p:spPr>
      </p:pic>
      <p:sp>
        <p:nvSpPr>
          <p:cNvPr id="16" name="Speech Bubble: Rectangle 15">
            <a:extLst>
              <a:ext uri="{FF2B5EF4-FFF2-40B4-BE49-F238E27FC236}">
                <a16:creationId xmlns:a16="http://schemas.microsoft.com/office/drawing/2014/main" id="{4194F508-5856-437C-9676-E8EA1B26FC96}"/>
              </a:ext>
            </a:extLst>
          </p:cNvPr>
          <p:cNvSpPr/>
          <p:nvPr/>
        </p:nvSpPr>
        <p:spPr>
          <a:xfrm>
            <a:off x="4677827" y="678872"/>
            <a:ext cx="3562597" cy="2244436"/>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Almost. You might think the Bridge is the correct solution, click the Continue button to see why it is not.</a:t>
            </a:r>
          </a:p>
        </p:txBody>
      </p:sp>
      <p:sp>
        <p:nvSpPr>
          <p:cNvPr id="8" name="Rectangle 2">
            <a:extLst>
              <a:ext uri="{FF2B5EF4-FFF2-40B4-BE49-F238E27FC236}">
                <a16:creationId xmlns:a16="http://schemas.microsoft.com/office/drawing/2014/main" id="{0FCD82E8-5DB8-44C6-BBAC-E9455428A98F}"/>
              </a:ext>
            </a:extLst>
          </p:cNvPr>
          <p:cNvSpPr txBox="1">
            <a:spLocks noChangeArrowheads="1"/>
          </p:cNvSpPr>
          <p:nvPr/>
        </p:nvSpPr>
        <p:spPr bwMode="auto">
          <a:xfrm>
            <a:off x="0" y="5291"/>
            <a:ext cx="7429500" cy="4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Bridge</a:t>
            </a:r>
            <a:endParaRPr lang="en-US" altLang="en-US" sz="2000" dirty="0">
              <a:effectLst>
                <a:outerShdw blurRad="38100" dist="38100" dir="2700000" algn="tl">
                  <a:srgbClr val="000000">
                    <a:alpha val="43137"/>
                  </a:srgbClr>
                </a:outerShdw>
              </a:effectLst>
            </a:endParaRPr>
          </a:p>
        </p:txBody>
      </p:sp>
      <p:sp>
        <p:nvSpPr>
          <p:cNvPr id="6" name="Rectangle: Rounded Corners 5">
            <a:hlinkClick r:id="rId6" action="ppaction://hlinksldjump"/>
            <a:extLst>
              <a:ext uri="{FF2B5EF4-FFF2-40B4-BE49-F238E27FC236}">
                <a16:creationId xmlns:a16="http://schemas.microsoft.com/office/drawing/2014/main" id="{DDF90CF9-DE53-4D5F-8F18-E5B340ECC6B9}"/>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2" name="Paragraph16">
            <a:hlinkClick r:id="" action="ppaction://media"/>
            <a:extLst>
              <a:ext uri="{FF2B5EF4-FFF2-40B4-BE49-F238E27FC236}">
                <a16:creationId xmlns:a16="http://schemas.microsoft.com/office/drawing/2014/main" id="{D22CEB2C-217A-4B4B-ADF6-23295DFB73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571112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The bridge does not solve the problem, because we do not have set of refined abstractions that are implemented by a set of implementations.</a:t>
            </a:r>
          </a:p>
          <a:p>
            <a:pPr algn="l" rtl="0" fontAlgn="base"/>
            <a:r>
              <a:rPr lang="en-US" sz="1800" dirty="0"/>
              <a:t>We only have sets of algorithms.</a:t>
            </a:r>
            <a:endParaRPr lang="en-US" sz="1800" b="0" i="0" dirty="0">
              <a:effectLst/>
            </a:endParaRPr>
          </a:p>
          <a:p>
            <a:pPr algn="l" rtl="0" fontAlgn="base"/>
            <a:endParaRPr lang="en-US" sz="1800" dirty="0"/>
          </a:p>
          <a:p>
            <a:pPr algn="l" rtl="0" fontAlgn="base"/>
            <a:endParaRPr lang="en-US" sz="1800" b="0" i="0" dirty="0">
              <a:effectLst/>
            </a:endParaRPr>
          </a:p>
        </p:txBody>
      </p:sp>
      <p:sp>
        <p:nvSpPr>
          <p:cNvPr id="8" name="Rectangle 2">
            <a:extLst>
              <a:ext uri="{FF2B5EF4-FFF2-40B4-BE49-F238E27FC236}">
                <a16:creationId xmlns:a16="http://schemas.microsoft.com/office/drawing/2014/main" id="{913CCB5D-B9F7-4A35-90C8-B7FD257439B1}"/>
              </a:ext>
            </a:extLst>
          </p:cNvPr>
          <p:cNvSpPr txBox="1">
            <a:spLocks noChangeArrowheads="1"/>
          </p:cNvSpPr>
          <p:nvPr/>
        </p:nvSpPr>
        <p:spPr bwMode="auto">
          <a:xfrm>
            <a:off x="0" y="5291"/>
            <a:ext cx="12192000" cy="50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 - Bridge</a:t>
            </a:r>
            <a:endParaRPr lang="en-US" altLang="en-US" sz="2000" dirty="0">
              <a:effectLst>
                <a:outerShdw blurRad="38100" dist="38100" dir="2700000" algn="tl">
                  <a:srgbClr val="000000">
                    <a:alpha val="43137"/>
                  </a:srgbClr>
                </a:outerShdw>
              </a:effectLst>
            </a:endParaRPr>
          </a:p>
        </p:txBody>
      </p:sp>
      <p:sp>
        <p:nvSpPr>
          <p:cNvPr id="5" name="Rectangle: Rounded Corners 4">
            <a:hlinkClick r:id="rId5" action="ppaction://hlinksldjump"/>
            <a:extLst>
              <a:ext uri="{FF2B5EF4-FFF2-40B4-BE49-F238E27FC236}">
                <a16:creationId xmlns:a16="http://schemas.microsoft.com/office/drawing/2014/main" id="{8D4190D4-E21F-4F7F-9D52-A60994281800}"/>
              </a:ext>
            </a:extLst>
          </p:cNvPr>
          <p:cNvSpPr/>
          <p:nvPr/>
        </p:nvSpPr>
        <p:spPr>
          <a:xfrm>
            <a:off x="201881" y="5068785"/>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2" name="Paragraph17">
            <a:hlinkClick r:id="" action="ppaction://media"/>
            <a:extLst>
              <a:ext uri="{FF2B5EF4-FFF2-40B4-BE49-F238E27FC236}">
                <a16:creationId xmlns:a16="http://schemas.microsoft.com/office/drawing/2014/main" id="{C04A52DC-F248-4478-A83E-417C6F4341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680635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2"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8357E0-9625-4867-BF81-0EE4AE785F7E}"/>
              </a:ext>
            </a:extLst>
          </p:cNvPr>
          <p:cNvSpPr>
            <a:spLocks noGrp="1"/>
          </p:cNvSpPr>
          <p:nvPr>
            <p:ph type="title"/>
          </p:nvPr>
        </p:nvSpPr>
        <p:spPr>
          <a:xfrm>
            <a:off x="1098468" y="885651"/>
            <a:ext cx="3229803" cy="4624603"/>
          </a:xfrm>
        </p:spPr>
        <p:txBody>
          <a:bodyPr vert="horz" lIns="91440" tIns="45720" rIns="91440" bIns="45720" rtlCol="0" anchor="t">
            <a:normAutofit/>
          </a:bodyPr>
          <a:lstStyle/>
          <a:p>
            <a:pPr eaLnBrk="1" hangingPunct="1">
              <a:spcBef>
                <a:spcPct val="0"/>
              </a:spcBef>
              <a:buFontTx/>
              <a:buNone/>
              <a:defRPr/>
            </a:pPr>
            <a:r>
              <a:rPr lang="en-US" altLang="en-US" sz="4400" dirty="0">
                <a:effectLst>
                  <a:outerShdw blurRad="38100" dist="38100" dir="2700000" algn="tl">
                    <a:srgbClr val="000000">
                      <a:alpha val="43137"/>
                    </a:srgbClr>
                  </a:outerShdw>
                </a:effectLst>
              </a:rPr>
              <a:t>Paragraph Processor Review Quiz</a:t>
            </a:r>
            <a:endParaRPr lang="en-US" altLang="en-US" sz="4800"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9C7B8F8-6A5C-43AA-A296-58058FCD5130}"/>
              </a:ext>
            </a:extLst>
          </p:cNvPr>
          <p:cNvSpPr txBox="1"/>
          <p:nvPr/>
        </p:nvSpPr>
        <p:spPr>
          <a:xfrm>
            <a:off x="4978708" y="563918"/>
            <a:ext cx="7213292" cy="6294081"/>
          </a:xfrm>
          <a:prstGeom prst="rect">
            <a:avLst/>
          </a:prstGeom>
        </p:spPr>
        <p:txBody>
          <a:bodyPr vert="horz" lIns="91440" tIns="45720" rIns="91440" bIns="45720" rtlCol="0" anchor="t" anchorCtr="0">
            <a:normAutofit/>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Note that, you are not expected to match the interface of the provided code. You are free to refactor the problem completely. As long as you maintain the overall functionality. Some problems are best solved using the design patterns you have learned in class, others do not require the use of design patterns.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To get full credit for a problem, you must determine if any design patterns are appropriate and if so, indicate which indicates design patterns you utilized and what classes represent the components of the design pattern within the UML as either a note or text annotation.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Please download the zip file (ParagraphProcessor.zip) which contains the improper code and when complete submit the UML.</a:t>
            </a:r>
          </a:p>
        </p:txBody>
      </p:sp>
      <p:sp>
        <p:nvSpPr>
          <p:cNvPr id="10" name="Rectangle: Rounded Corners 9">
            <a:hlinkClick r:id="rId5" action="ppaction://hlinksldjump"/>
            <a:extLst>
              <a:ext uri="{FF2B5EF4-FFF2-40B4-BE49-F238E27FC236}">
                <a16:creationId xmlns:a16="http://schemas.microsoft.com/office/drawing/2014/main" id="{38FDAA5F-003F-4D20-8B5C-D309604B10DB}"/>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5" name="Paragraph02">
            <a:hlinkClick r:id="" action="ppaction://media"/>
            <a:extLst>
              <a:ext uri="{FF2B5EF4-FFF2-40B4-BE49-F238E27FC236}">
                <a16:creationId xmlns:a16="http://schemas.microsoft.com/office/drawing/2014/main" id="{4F4D0C60-B061-4700-9CB2-957B53519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89748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Please review the </a:t>
            </a:r>
            <a:r>
              <a:rPr lang="en-US" sz="1800" b="0" i="0" dirty="0">
                <a:effectLst/>
                <a:latin typeface="Courier New" panose="02070309020205020404" pitchFamily="49" charset="0"/>
                <a:cs typeface="Courier New" panose="02070309020205020404" pitchFamily="49" charset="0"/>
              </a:rPr>
              <a:t>ParagraphProcessor.java</a:t>
            </a:r>
            <a:r>
              <a:rPr lang="en-US" sz="1800" b="0" i="0" dirty="0">
                <a:effectLst/>
              </a:rPr>
              <a:t> code and create a UML diagram for the refactored design. The </a:t>
            </a:r>
            <a:r>
              <a:rPr lang="en-US" sz="1800" b="0" i="0" dirty="0" err="1">
                <a:effectLst/>
                <a:latin typeface="Courier New" panose="02070309020205020404" pitchFamily="49" charset="0"/>
                <a:cs typeface="Courier New" panose="02070309020205020404" pitchFamily="49" charset="0"/>
              </a:rPr>
              <a:t>ParagraphProcessor</a:t>
            </a:r>
            <a:r>
              <a:rPr lang="en-US" sz="1800" b="0" i="0" dirty="0">
                <a:effectLst/>
              </a:rPr>
              <a:t> class processes an input </a:t>
            </a:r>
            <a:r>
              <a:rPr lang="en-US" sz="1800" b="0" i="0" dirty="0">
                <a:effectLst/>
                <a:latin typeface="Courier New" panose="02070309020205020404" pitchFamily="49" charset="0"/>
                <a:cs typeface="Courier New" panose="02070309020205020404" pitchFamily="49" charset="0"/>
              </a:rPr>
              <a:t>String</a:t>
            </a:r>
            <a:r>
              <a:rPr lang="en-US" sz="1800" b="0" i="0" dirty="0">
                <a:effectLst/>
              </a:rPr>
              <a:t>, allowing it to be output to the console, to a PDF file (saved locally as output.pdf), or to audio. It can leave the text as-is, convert it to uppercase, or convert it to lowercase. It uses the </a:t>
            </a:r>
            <a:r>
              <a:rPr lang="en-US" sz="1800" b="0" i="0" dirty="0" err="1">
                <a:effectLst/>
                <a:latin typeface="Courier New" panose="02070309020205020404" pitchFamily="49" charset="0"/>
                <a:cs typeface="Courier New" panose="02070309020205020404" pitchFamily="49" charset="0"/>
              </a:rPr>
              <a:t>iText</a:t>
            </a:r>
            <a:r>
              <a:rPr lang="en-US" sz="1800" b="0" i="0" dirty="0">
                <a:effectLst/>
              </a:rPr>
              <a:t> library for PDF creation and the </a:t>
            </a:r>
            <a:r>
              <a:rPr lang="en-US" sz="1800" b="0" i="0" dirty="0" err="1">
                <a:effectLst/>
                <a:latin typeface="Courier New" panose="02070309020205020404" pitchFamily="49" charset="0"/>
                <a:cs typeface="Courier New" panose="02070309020205020404" pitchFamily="49" charset="0"/>
              </a:rPr>
              <a:t>FreeTTS</a:t>
            </a:r>
            <a:r>
              <a:rPr lang="en-US" sz="1800" b="0" i="0" dirty="0">
                <a:effectLst/>
              </a:rPr>
              <a:t> library for audio output. </a:t>
            </a:r>
          </a:p>
          <a:p>
            <a:pPr algn="l" rtl="0" fontAlgn="base"/>
            <a:r>
              <a:rPr lang="en-US" sz="1800" b="0" i="0" dirty="0">
                <a:effectLst/>
              </a:rPr>
              <a:t> </a:t>
            </a:r>
          </a:p>
          <a:p>
            <a:pPr algn="l" rtl="0" fontAlgn="base"/>
            <a:r>
              <a:rPr lang="en-US" sz="1800" b="0" i="0" dirty="0">
                <a:effectLst/>
              </a:rPr>
              <a:t>Additionally, you should show how your solution interacts with the libraries (</a:t>
            </a:r>
            <a:r>
              <a:rPr lang="en-US" sz="1800" b="0" i="0" dirty="0" err="1">
                <a:effectLst/>
                <a:latin typeface="Courier New" panose="02070309020205020404" pitchFamily="49" charset="0"/>
                <a:cs typeface="Courier New" panose="02070309020205020404" pitchFamily="49" charset="0"/>
              </a:rPr>
              <a:t>iText</a:t>
            </a:r>
            <a:r>
              <a:rPr lang="en-US" sz="1800" b="0" i="0" dirty="0">
                <a:effectLst/>
              </a:rPr>
              <a:t> and </a:t>
            </a:r>
            <a:r>
              <a:rPr lang="en-US" sz="1800" b="0" i="0" dirty="0" err="1">
                <a:effectLst/>
                <a:latin typeface="Courier New" panose="02070309020205020404" pitchFamily="49" charset="0"/>
                <a:cs typeface="Courier New" panose="02070309020205020404" pitchFamily="49" charset="0"/>
              </a:rPr>
              <a:t>FreeTTS</a:t>
            </a:r>
            <a:r>
              <a:rPr lang="en-US" sz="1800" b="0" i="0" dirty="0">
                <a:effectLst/>
              </a:rPr>
              <a:t>). You don’t need to show every method or attribute in the library, just the public interface you would use in your solution. </a:t>
            </a:r>
          </a:p>
          <a:p>
            <a:pPr algn="l" rtl="0" fontAlgn="base"/>
            <a:r>
              <a:rPr lang="en-US" sz="1800" b="0" i="0" dirty="0">
                <a:effectLst/>
              </a:rPr>
              <a:t> </a:t>
            </a:r>
          </a:p>
          <a:p>
            <a:pPr algn="l" rtl="0" fontAlgn="base"/>
            <a:r>
              <a:rPr lang="en-US" sz="1800" b="1" i="0" dirty="0">
                <a:effectLst/>
              </a:rPr>
              <a:t>Note</a:t>
            </a:r>
            <a:r>
              <a:rPr lang="en-US" sz="1800" b="0" i="0" dirty="0">
                <a:effectLst/>
              </a:rPr>
              <a:t>: in order to run this program you would need to have both the </a:t>
            </a:r>
            <a:r>
              <a:rPr lang="en-US" sz="1800" b="0" i="0" dirty="0" err="1">
                <a:effectLst/>
                <a:latin typeface="Courier New" panose="02070309020205020404" pitchFamily="49" charset="0"/>
                <a:cs typeface="Courier New" panose="02070309020205020404" pitchFamily="49" charset="0"/>
              </a:rPr>
              <a:t>iText</a:t>
            </a:r>
            <a:r>
              <a:rPr lang="en-US" sz="1800" b="0" i="0" dirty="0">
                <a:effectLst/>
              </a:rPr>
              <a:t> library and the </a:t>
            </a:r>
            <a:r>
              <a:rPr lang="en-US" sz="1800" b="0" i="0" dirty="0" err="1">
                <a:effectLst/>
                <a:latin typeface="Courier New" panose="02070309020205020404" pitchFamily="49" charset="0"/>
                <a:cs typeface="Courier New" panose="02070309020205020404" pitchFamily="49" charset="0"/>
              </a:rPr>
              <a:t>FreeTTS</a:t>
            </a:r>
            <a:r>
              <a:rPr lang="en-US" sz="1800" b="0" i="0" dirty="0">
                <a:effectLst/>
              </a:rPr>
              <a:t> library.  If you were to run the code, the libraries could be added manually with jar files, with maven, or with </a:t>
            </a:r>
            <a:r>
              <a:rPr lang="en-US" sz="1800" b="0" i="0" dirty="0" err="1">
                <a:effectLst/>
              </a:rPr>
              <a:t>gradle</a:t>
            </a:r>
            <a:r>
              <a:rPr lang="en-US" sz="1800" b="0" i="0" dirty="0">
                <a:effectLst/>
              </a:rPr>
              <a:t>. Remember, you do not have to run the code. We just include everything for reference. </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12192000" cy="35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4" name="Rectangle: Rounded Corners 3">
            <a:hlinkClick r:id="rId5" action="ppaction://hlinksldjump"/>
            <a:extLst>
              <a:ext uri="{FF2B5EF4-FFF2-40B4-BE49-F238E27FC236}">
                <a16:creationId xmlns:a16="http://schemas.microsoft.com/office/drawing/2014/main" id="{90748ABB-0667-4A02-A72A-B85B76D19E61}"/>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2" name="Paragraph03">
            <a:hlinkClick r:id="" action="ppaction://media"/>
            <a:extLst>
              <a:ext uri="{FF2B5EF4-FFF2-40B4-BE49-F238E27FC236}">
                <a16:creationId xmlns:a16="http://schemas.microsoft.com/office/drawing/2014/main" id="{06438394-EBCB-4B64-80AC-EE17DE1A7D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5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3763481" cy="4897438"/>
          </a:xfrm>
        </p:spPr>
        <p:txBody>
          <a:bodyPr>
            <a:normAutofit/>
          </a:bodyPr>
          <a:lstStyle/>
          <a:p>
            <a:pPr algn="l" rtl="0" fontAlgn="base"/>
            <a:r>
              <a:rPr lang="en-US" sz="1800" b="0" i="0" dirty="0">
                <a:effectLst/>
              </a:rPr>
              <a:t>What’s wrong with the original solution?</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3763481"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pic>
        <p:nvPicPr>
          <p:cNvPr id="3" name="Picture 2" descr="A picture containing screenshot&#10;&#10;Description automatically generated">
            <a:extLst>
              <a:ext uri="{FF2B5EF4-FFF2-40B4-BE49-F238E27FC236}">
                <a16:creationId xmlns:a16="http://schemas.microsoft.com/office/drawing/2014/main" id="{80D4C104-9EB7-48FF-9F0F-6523D7D55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3481" y="0"/>
            <a:ext cx="8428520" cy="6852708"/>
          </a:xfrm>
          <a:prstGeom prst="rect">
            <a:avLst/>
          </a:prstGeom>
        </p:spPr>
      </p:pic>
      <p:sp>
        <p:nvSpPr>
          <p:cNvPr id="5" name="Rectangle: Rounded Corners 4">
            <a:hlinkClick r:id="rId6" action="ppaction://hlinksldjump"/>
            <a:extLst>
              <a:ext uri="{FF2B5EF4-FFF2-40B4-BE49-F238E27FC236}">
                <a16:creationId xmlns:a16="http://schemas.microsoft.com/office/drawing/2014/main" id="{2312B94C-2CEC-45DE-A09F-2DA9EA115B61}"/>
              </a:ext>
            </a:extLst>
          </p:cNvPr>
          <p:cNvSpPr/>
          <p:nvPr/>
        </p:nvSpPr>
        <p:spPr>
          <a:xfrm>
            <a:off x="148022"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2" name="Paragraph04">
            <a:hlinkClick r:id="" action="ppaction://media"/>
            <a:extLst>
              <a:ext uri="{FF2B5EF4-FFF2-40B4-BE49-F238E27FC236}">
                <a16:creationId xmlns:a16="http://schemas.microsoft.com/office/drawing/2014/main" id="{D738F5BE-0772-47A1-B9D4-AD77983A75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886655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What’s wrong with the original solution?</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12192000" cy="35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59E50785-5017-475F-B40F-1D59909A6A86}"/>
              </a:ext>
            </a:extLst>
          </p:cNvPr>
          <p:cNvSpPr>
            <a:spLocks noChangeArrowheads="1"/>
          </p:cNvSpPr>
          <p:nvPr/>
        </p:nvSpPr>
        <p:spPr bwMode="auto">
          <a:xfrm>
            <a:off x="0" y="1031752"/>
            <a:ext cx="12192000"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process(){</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Output to console, no case conversion</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.outputType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CONSOLE_TEXT &amp;&amp;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.caseConversion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NO_CASE_CONVERSION){</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Not much to do here</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System.out.println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Output to console, convert to UPPER</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if</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.outputType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CONSOLE_TEXT &amp;&amp;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.caseConversion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CONVERT_UPPER){</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Convert to uppercase</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upperContent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.content.toUpperCase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System.out.println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upperContent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Output to console, convert to lower</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if</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.outputType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CONSOLE_TEXT &amp;&amp;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.caseConversion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CONVERT_LOWER){</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Convert to lowercase</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lowerContent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.content.toLowerCase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System.out.println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lowerContent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Output to PDF, no case conversion</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if</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.outputType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PDF &amp;&amp;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.caseConversion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NO_CASE_CONVERSION){</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Create a new PDF document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Document();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Initialize a writer instance</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PdfWriter.getInstance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FileOutputStream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(PDF_FILE));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catch</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IOException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DocumentException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e.printStackTrace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urier New" panose="02070309020205020404" pitchFamily="49" charset="0"/>
                <a:cs typeface="Courier New" panose="020703090202050204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Rounded Corners 4">
            <a:hlinkClick r:id="rId5" action="ppaction://hlinksldjump"/>
            <a:extLst>
              <a:ext uri="{FF2B5EF4-FFF2-40B4-BE49-F238E27FC236}">
                <a16:creationId xmlns:a16="http://schemas.microsoft.com/office/drawing/2014/main" id="{C92AE469-8DE9-49B5-902C-F49CEDEFAEEE}"/>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Paragraph05">
            <a:hlinkClick r:id="" action="ppaction://media"/>
            <a:extLst>
              <a:ext uri="{FF2B5EF4-FFF2-40B4-BE49-F238E27FC236}">
                <a16:creationId xmlns:a16="http://schemas.microsoft.com/office/drawing/2014/main" id="{48D515F1-D592-49C8-8C3A-645422A940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223276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What’s wrong with the original solution?</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12192000" cy="35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027C1D70-E47C-470A-A931-F7C24E35689C}"/>
              </a:ext>
            </a:extLst>
          </p:cNvPr>
          <p:cNvSpPr>
            <a:spLocks noChangeArrowheads="1"/>
          </p:cNvSpPr>
          <p:nvPr/>
        </p:nvSpPr>
        <p:spPr bwMode="auto">
          <a:xfrm>
            <a:off x="0" y="1074509"/>
            <a:ext cx="121920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Output to PDF, no case conversion</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 if</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.outputType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PDF &amp;&amp; </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.caseConversion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NO_CASE_CONVERSION){</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Create a new PDF document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Document();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Initialize a writer instance</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PdfWriter.getInstance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FileOutputStream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(PDF_FILE));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catch</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IOException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DocumentException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e.printStackTrace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pdfD.open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fontSize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14</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Font f =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FontFactory.getFont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FontFactory.HELVETICA_BOLD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fontSize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BaseColor.BLACK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Chunk c =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Chunk(</a:t>
            </a: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pdfD.add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catch</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DocumentException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e.printStackTrace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pdfD.close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p:txBody>
      </p:sp>
      <p:sp>
        <p:nvSpPr>
          <p:cNvPr id="5" name="Rectangle: Rounded Corners 4">
            <a:hlinkClick r:id="rId5" action="ppaction://hlinksldjump"/>
            <a:extLst>
              <a:ext uri="{FF2B5EF4-FFF2-40B4-BE49-F238E27FC236}">
                <a16:creationId xmlns:a16="http://schemas.microsoft.com/office/drawing/2014/main" id="{FF0100FA-FD36-45E1-AC44-5268ED6FC753}"/>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2" name="Paragraph06">
            <a:hlinkClick r:id="" action="ppaction://media"/>
            <a:extLst>
              <a:ext uri="{FF2B5EF4-FFF2-40B4-BE49-F238E27FC236}">
                <a16:creationId xmlns:a16="http://schemas.microsoft.com/office/drawing/2014/main" id="{52AA58D1-C1E0-4746-B37F-A57565851C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65630276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DC9D947-2D29-4FB0-AEDB-E9D409599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1759" y="1"/>
            <a:ext cx="2850769" cy="3265714"/>
          </a:xfrm>
          <a:prstGeom prst="rect">
            <a:avLst/>
          </a:prstGeom>
        </p:spPr>
      </p:pic>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4094884" cy="35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9" name="Rectangle: Rounded Corners 8">
            <a:hlinkClick r:id="rId6" action="ppaction://hlinksldjump"/>
            <a:extLst>
              <a:ext uri="{FF2B5EF4-FFF2-40B4-BE49-F238E27FC236}">
                <a16:creationId xmlns:a16="http://schemas.microsoft.com/office/drawing/2014/main" id="{8229C579-198F-4E51-AD00-B1B6BC833306}"/>
              </a:ext>
            </a:extLst>
          </p:cNvPr>
          <p:cNvSpPr/>
          <p:nvPr/>
        </p:nvSpPr>
        <p:spPr>
          <a:xfrm>
            <a:off x="356260" y="3079668"/>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Facade</a:t>
            </a:r>
          </a:p>
        </p:txBody>
      </p:sp>
      <p:sp>
        <p:nvSpPr>
          <p:cNvPr id="11" name="Rectangle: Rounded Corners 10">
            <a:hlinkClick r:id="rId7" action="ppaction://hlinksldjump"/>
            <a:extLst>
              <a:ext uri="{FF2B5EF4-FFF2-40B4-BE49-F238E27FC236}">
                <a16:creationId xmlns:a16="http://schemas.microsoft.com/office/drawing/2014/main" id="{8E7FE1BD-17A1-4D8B-8018-B9ED89D97C68}"/>
              </a:ext>
            </a:extLst>
          </p:cNvPr>
          <p:cNvSpPr/>
          <p:nvPr/>
        </p:nvSpPr>
        <p:spPr>
          <a:xfrm>
            <a:off x="4997533" y="3079668"/>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Adapter</a:t>
            </a:r>
          </a:p>
        </p:txBody>
      </p:sp>
      <p:sp>
        <p:nvSpPr>
          <p:cNvPr id="12" name="Rectangle: Rounded Corners 11">
            <a:hlinkClick r:id="rId8" action="ppaction://hlinksldjump"/>
            <a:extLst>
              <a:ext uri="{FF2B5EF4-FFF2-40B4-BE49-F238E27FC236}">
                <a16:creationId xmlns:a16="http://schemas.microsoft.com/office/drawing/2014/main" id="{58655068-E9E7-4A1A-BF79-889EE9B13950}"/>
              </a:ext>
            </a:extLst>
          </p:cNvPr>
          <p:cNvSpPr/>
          <p:nvPr/>
        </p:nvSpPr>
        <p:spPr>
          <a:xfrm>
            <a:off x="356260" y="499753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Strategy</a:t>
            </a:r>
          </a:p>
        </p:txBody>
      </p:sp>
      <p:sp>
        <p:nvSpPr>
          <p:cNvPr id="13" name="Rectangle: Rounded Corners 12">
            <a:hlinkClick r:id="rId9" action="ppaction://hlinksldjump"/>
            <a:extLst>
              <a:ext uri="{FF2B5EF4-FFF2-40B4-BE49-F238E27FC236}">
                <a16:creationId xmlns:a16="http://schemas.microsoft.com/office/drawing/2014/main" id="{F73825AF-4F00-4AFB-83EC-1820E00CECCD}"/>
              </a:ext>
            </a:extLst>
          </p:cNvPr>
          <p:cNvSpPr/>
          <p:nvPr/>
        </p:nvSpPr>
        <p:spPr>
          <a:xfrm>
            <a:off x="4997532" y="499753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Bridge</a:t>
            </a:r>
          </a:p>
        </p:txBody>
      </p:sp>
      <p:sp>
        <p:nvSpPr>
          <p:cNvPr id="14" name="Rectangle: Rounded Corners 13">
            <a:hlinkClick r:id="rId10" action="ppaction://hlinksldjump"/>
            <a:extLst>
              <a:ext uri="{FF2B5EF4-FFF2-40B4-BE49-F238E27FC236}">
                <a16:creationId xmlns:a16="http://schemas.microsoft.com/office/drawing/2014/main" id="{04A731A2-187C-43F9-B389-2726742CA9BF}"/>
              </a:ext>
            </a:extLst>
          </p:cNvPr>
          <p:cNvSpPr/>
          <p:nvPr/>
        </p:nvSpPr>
        <p:spPr>
          <a:xfrm>
            <a:off x="356260" y="116180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No Pattern</a:t>
            </a:r>
          </a:p>
        </p:txBody>
      </p:sp>
      <p:sp>
        <p:nvSpPr>
          <p:cNvPr id="16" name="Speech Bubble: Rectangle 15">
            <a:extLst>
              <a:ext uri="{FF2B5EF4-FFF2-40B4-BE49-F238E27FC236}">
                <a16:creationId xmlns:a16="http://schemas.microsoft.com/office/drawing/2014/main" id="{4194F508-5856-437C-9676-E8EA1B26FC96}"/>
              </a:ext>
            </a:extLst>
          </p:cNvPr>
          <p:cNvSpPr/>
          <p:nvPr/>
        </p:nvSpPr>
        <p:spPr>
          <a:xfrm>
            <a:off x="5390799" y="356260"/>
            <a:ext cx="3562597" cy="1650670"/>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Which design pattern is appropriate to solve this problem?</a:t>
            </a:r>
          </a:p>
        </p:txBody>
      </p:sp>
      <p:pic>
        <p:nvPicPr>
          <p:cNvPr id="2" name="Paragraph07">
            <a:hlinkClick r:id="" action="ppaction://media"/>
            <a:extLst>
              <a:ext uri="{FF2B5EF4-FFF2-40B4-BE49-F238E27FC236}">
                <a16:creationId xmlns:a16="http://schemas.microsoft.com/office/drawing/2014/main" id="{A2A369AB-87A5-4527-B3B3-5B1422F9E10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2781641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1"/>
            <a:ext cx="7429500" cy="41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2" name="Speech Bubble: Rectangle 1">
            <a:extLst>
              <a:ext uri="{FF2B5EF4-FFF2-40B4-BE49-F238E27FC236}">
                <a16:creationId xmlns:a16="http://schemas.microsoft.com/office/drawing/2014/main" id="{9576C0D0-0EC3-4548-A2E6-2000712D9DD1}"/>
              </a:ext>
            </a:extLst>
          </p:cNvPr>
          <p:cNvSpPr/>
          <p:nvPr/>
        </p:nvSpPr>
        <p:spPr>
          <a:xfrm>
            <a:off x="641268" y="890649"/>
            <a:ext cx="6008913" cy="3004457"/>
          </a:xfrm>
          <a:prstGeom prst="wedgeRectCallout">
            <a:avLst>
              <a:gd name="adj1" fmla="val 92599"/>
              <a:gd name="adj2" fmla="val -114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b="0" i="0" dirty="0">
                <a:effectLst/>
              </a:rPr>
              <a:t>There’s any number of improvements you could make to this code to improve it. Let’s start with a basic reorganization along the lines of focusing on encapsulation the concepts that vary. Click the Continue button to see more.</a:t>
            </a:r>
          </a:p>
        </p:txBody>
      </p:sp>
      <p:pic>
        <p:nvPicPr>
          <p:cNvPr id="4" name="Picture 3" descr="A person wearing a costume&#10;&#10;Description automatically generated">
            <a:extLst>
              <a:ext uri="{FF2B5EF4-FFF2-40B4-BE49-F238E27FC236}">
                <a16:creationId xmlns:a16="http://schemas.microsoft.com/office/drawing/2014/main" id="{82D672D8-8567-4427-B10A-215E0A266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500" y="0"/>
            <a:ext cx="4762500" cy="4210050"/>
          </a:xfrm>
          <a:prstGeom prst="rect">
            <a:avLst/>
          </a:prstGeom>
        </p:spPr>
      </p:pic>
      <p:sp>
        <p:nvSpPr>
          <p:cNvPr id="7" name="Rectangle: Rounded Corners 6">
            <a:hlinkClick r:id="rId6" action="ppaction://hlinksldjump"/>
            <a:extLst>
              <a:ext uri="{FF2B5EF4-FFF2-40B4-BE49-F238E27FC236}">
                <a16:creationId xmlns:a16="http://schemas.microsoft.com/office/drawing/2014/main" id="{0745E1DB-E049-4893-B05C-4CF9ABE124DF}"/>
              </a:ext>
            </a:extLst>
          </p:cNvPr>
          <p:cNvSpPr/>
          <p:nvPr/>
        </p:nvSpPr>
        <p:spPr>
          <a:xfrm>
            <a:off x="8538519" y="5993026"/>
            <a:ext cx="3467435" cy="714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Paragraph08">
            <a:hlinkClick r:id="" action="ppaction://media"/>
            <a:extLst>
              <a:ext uri="{FF2B5EF4-FFF2-40B4-BE49-F238E27FC236}">
                <a16:creationId xmlns:a16="http://schemas.microsoft.com/office/drawing/2014/main" id="{0394730D-DF71-4E17-8799-7D36CC2AD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253065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D7D0EA1-F4C8-477F-82D5-2EE4B8F4B95F}"/>
              </a:ext>
            </a:extLst>
          </p:cNvPr>
          <p:cNvSpPr txBox="1">
            <a:spLocks noChangeArrowheads="1"/>
          </p:cNvSpPr>
          <p:nvPr/>
        </p:nvSpPr>
        <p:spPr bwMode="auto">
          <a:xfrm>
            <a:off x="0" y="5291"/>
            <a:ext cx="5184864" cy="4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Paragraph Processor Review Quiz</a:t>
            </a:r>
            <a:endParaRPr lang="en-US" altLang="en-US" sz="2000" dirty="0">
              <a:effectLst>
                <a:outerShdw blurRad="38100" dist="38100" dir="2700000" algn="tl">
                  <a:srgbClr val="000000">
                    <a:alpha val="43137"/>
                  </a:srgbClr>
                </a:outerShdw>
              </a:effectLst>
            </a:endParaRPr>
          </a:p>
        </p:txBody>
      </p:sp>
      <p:sp>
        <p:nvSpPr>
          <p:cNvPr id="9" name="Rectangle: Rounded Corners 8">
            <a:hlinkClick r:id="rId5" action="ppaction://hlinksldjump"/>
            <a:extLst>
              <a:ext uri="{FF2B5EF4-FFF2-40B4-BE49-F238E27FC236}">
                <a16:creationId xmlns:a16="http://schemas.microsoft.com/office/drawing/2014/main" id="{C7D309FC-BF7F-4119-AB8F-D3788328A719}"/>
              </a:ext>
            </a:extLst>
          </p:cNvPr>
          <p:cNvSpPr/>
          <p:nvPr/>
        </p:nvSpPr>
        <p:spPr>
          <a:xfrm>
            <a:off x="201881" y="5068785"/>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3" name="Picture 2" descr="A screenshot of text&#10;&#10;Description automatically generated">
            <a:extLst>
              <a:ext uri="{FF2B5EF4-FFF2-40B4-BE49-F238E27FC236}">
                <a16:creationId xmlns:a16="http://schemas.microsoft.com/office/drawing/2014/main" id="{D235531C-22A0-4636-9A19-E22779CDA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3334" y="0"/>
            <a:ext cx="7118666" cy="6858000"/>
          </a:xfrm>
          <a:prstGeom prst="rect">
            <a:avLst/>
          </a:prstGeom>
        </p:spPr>
      </p:pic>
      <p:pic>
        <p:nvPicPr>
          <p:cNvPr id="4" name="Paragraph09">
            <a:hlinkClick r:id="" action="ppaction://media"/>
            <a:extLst>
              <a:ext uri="{FF2B5EF4-FFF2-40B4-BE49-F238E27FC236}">
                <a16:creationId xmlns:a16="http://schemas.microsoft.com/office/drawing/2014/main" id="{FF319225-7D13-4DD1-8A33-4A6BCE96AF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6617330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9389</TotalTime>
  <Words>2897</Words>
  <Application>Microsoft Office PowerPoint</Application>
  <PresentationFormat>Widescreen</PresentationFormat>
  <Paragraphs>163</Paragraphs>
  <Slides>17</Slides>
  <Notes>17</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Courier New</vt:lpstr>
      <vt:lpstr>inherit</vt:lpstr>
      <vt:lpstr>Tahoma</vt:lpstr>
      <vt:lpstr>Office Theme</vt:lpstr>
      <vt:lpstr>Paragraph Processor Review Quiz</vt:lpstr>
      <vt:lpstr>Paragraph Processor Review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Façade Design Pattern</dc:title>
  <dc:creator>Jeff Salvage</dc:creator>
  <cp:lastModifiedBy>Jeff Salvage</cp:lastModifiedBy>
  <cp:revision>75</cp:revision>
  <dcterms:created xsi:type="dcterms:W3CDTF">2020-04-01T17:25:26Z</dcterms:created>
  <dcterms:modified xsi:type="dcterms:W3CDTF">2020-07-10T22:03:38Z</dcterms:modified>
</cp:coreProperties>
</file>